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jpeg"/>
  <Override PartName="/ppt/media/image7.jpg" ContentType="image/jpeg"/>
  <Override PartName="/ppt/media/image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5.jpg" ContentType="image/jpeg"/>
  <Override PartName="/ppt/media/image16.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9.jp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399" r:id="rId2"/>
    <p:sldId id="265" r:id="rId3"/>
    <p:sldId id="266" r:id="rId4"/>
    <p:sldId id="274" r:id="rId5"/>
    <p:sldId id="400" r:id="rId6"/>
    <p:sldId id="401" r:id="rId7"/>
    <p:sldId id="267" r:id="rId8"/>
    <p:sldId id="402" r:id="rId9"/>
    <p:sldId id="403" r:id="rId10"/>
    <p:sldId id="404" r:id="rId11"/>
    <p:sldId id="268" r:id="rId12"/>
    <p:sldId id="408" r:id="rId13"/>
    <p:sldId id="410" r:id="rId14"/>
    <p:sldId id="409" r:id="rId15"/>
    <p:sldId id="407" r:id="rId16"/>
    <p:sldId id="411" r:id="rId17"/>
    <p:sldId id="412" r:id="rId18"/>
    <p:sldId id="413" r:id="rId19"/>
    <p:sldId id="414" r:id="rId20"/>
    <p:sldId id="417" r:id="rId21"/>
    <p:sldId id="415" r:id="rId22"/>
    <p:sldId id="416" r:id="rId23"/>
    <p:sldId id="269" r:id="rId24"/>
    <p:sldId id="418" r:id="rId25"/>
    <p:sldId id="419" r:id="rId26"/>
    <p:sldId id="420" r:id="rId27"/>
    <p:sldId id="421" r:id="rId28"/>
    <p:sldId id="422" r:id="rId29"/>
    <p:sldId id="270" r:id="rId30"/>
    <p:sldId id="423" r:id="rId31"/>
    <p:sldId id="424" r:id="rId32"/>
    <p:sldId id="426" r:id="rId33"/>
    <p:sldId id="425" r:id="rId34"/>
    <p:sldId id="271" r:id="rId35"/>
    <p:sldId id="288" r:id="rId36"/>
    <p:sldId id="427" r:id="rId37"/>
    <p:sldId id="428" r:id="rId38"/>
    <p:sldId id="429" r:id="rId39"/>
    <p:sldId id="272" r:id="rId40"/>
  </p:sldIdLst>
  <p:sldSz cx="12192000" cy="6858000"/>
  <p:notesSz cx="6858000" cy="9144000"/>
  <p:custDataLst>
    <p:tags r:id="rId42"/>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232">
          <p15:clr>
            <a:srgbClr val="A4A3A4"/>
          </p15:clr>
        </p15:guide>
        <p15:guide id="4" orient="horz" pos="4112">
          <p15:clr>
            <a:srgbClr val="A4A3A4"/>
          </p15:clr>
        </p15:guide>
        <p15:guide id="5" pos="5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9" autoAdjust="0"/>
    <p:restoredTop sz="94674"/>
  </p:normalViewPr>
  <p:slideViewPr>
    <p:cSldViewPr snapToGrid="0" snapToObjects="1">
      <p:cViewPr varScale="1">
        <p:scale>
          <a:sx n="67" d="100"/>
          <a:sy n="67" d="100"/>
        </p:scale>
        <p:origin x="460" y="52"/>
      </p:cViewPr>
      <p:guideLst>
        <p:guide pos="3840"/>
        <p:guide orient="horz" pos="2160"/>
        <p:guide orient="horz" pos="232"/>
        <p:guide orient="horz" pos="4112"/>
        <p:guide pos="574"/>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通用格式">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title pos="t" align="ctr" overlay="0">
      <cx:tx>
        <cx:txData>
          <cx:v>块错误总数频数分布直方图</cx:v>
        </cx:txData>
      </cx:tx>
      <cx:txPr>
        <a:bodyPr spcFirstLastPara="1" vertOverflow="ellipsis" horzOverflow="overflow" wrap="square" lIns="0" tIns="0" rIns="0" bIns="0" anchor="ctr" anchorCtr="1"/>
        <a:lstStyle/>
        <a:p>
          <a:pPr algn="ctr" rtl="0">
            <a:defRPr/>
          </a:pPr>
          <a:r>
            <a:rPr lang="zh-CN" altLang="en-US" sz="1862" b="1" i="0" u="none" strike="noStrike" baseline="0" dirty="0">
              <a:solidFill>
                <a:prstClr val="black">
                  <a:lumMod val="65000"/>
                  <a:lumOff val="35000"/>
                </a:prstClr>
              </a:solidFill>
              <a:latin typeface="Segoe UI"/>
              <a:ea typeface="微软雅黑"/>
            </a:rPr>
            <a:t>块错误总数频数分布直方图</a:t>
          </a:r>
        </a:p>
      </cx:txPr>
    </cx:title>
    <cx:plotArea>
      <cx:plotAreaRegion>
        <cx:series layoutId="clusteredColumn" uniqueId="{D7BDD64A-CECB-4B52-B6BB-D3CE6BC39859}">
          <cx:tx>
            <cx:txData>
              <cx:f>Sheet1!$A$1</cx:f>
              <cx:v>系列 1</cx:v>
            </cx:txData>
          </cx:tx>
          <cx:dataLabels>
            <cx:visibility seriesName="0" categoryName="0" value="1"/>
          </cx:dataLabels>
          <cx:dataId val="0"/>
          <cx:layoutPr>
            <cx:binning intervalClosed="r"/>
          </cx:layoutPr>
        </cx:series>
      </cx:plotAreaRegion>
      <cx:axis id="0">
        <cx:catScaling gapWidth="0"/>
        <cx:title>
          <cx:tx>
            <cx:txData>
              <cx:v>块比特错误总数</cx:v>
            </cx:txData>
          </cx:tx>
          <cx:txPr>
            <a:bodyPr spcFirstLastPara="1" vertOverflow="ellipsis" horzOverflow="overflow" wrap="square" lIns="0" tIns="0" rIns="0" bIns="0" anchor="ctr" anchorCtr="1"/>
            <a:lstStyle/>
            <a:p>
              <a:pPr algn="ctr" rtl="0">
                <a:defRPr/>
              </a:pPr>
              <a:r>
                <a:rPr lang="zh-CN" altLang="en-US" sz="1600" b="1" i="0" u="none" strike="noStrike" baseline="0" dirty="0">
                  <a:solidFill>
                    <a:prstClr val="black">
                      <a:lumMod val="65000"/>
                      <a:lumOff val="35000"/>
                    </a:prstClr>
                  </a:solidFill>
                  <a:latin typeface="Segoe UI"/>
                  <a:ea typeface="微软雅黑"/>
                </a:rPr>
                <a:t>块比特错误总数</a:t>
              </a:r>
            </a:p>
          </cx:txPr>
        </cx:title>
        <cx:tickLabels/>
      </cx:axis>
      <cx:axis id="1">
        <cx:valScaling/>
        <cx:title>
          <cx:tx>
            <cx:txData>
              <cx:v>频数</cx:v>
            </cx:txData>
          </cx:tx>
          <cx:txPr>
            <a:bodyPr spcFirstLastPara="1" vertOverflow="ellipsis" horzOverflow="overflow" wrap="square" lIns="0" tIns="0" rIns="0" bIns="0" anchor="ctr" anchorCtr="1"/>
            <a:lstStyle/>
            <a:p>
              <a:pPr algn="ctr" rtl="0">
                <a:defRPr/>
              </a:pPr>
              <a:r>
                <a:rPr lang="zh-CN" altLang="en-US" sz="1600" b="1" i="0" u="none" strike="noStrike" baseline="0" dirty="0">
                  <a:solidFill>
                    <a:prstClr val="black">
                      <a:lumMod val="65000"/>
                      <a:lumOff val="35000"/>
                    </a:prstClr>
                  </a:solidFill>
                  <a:latin typeface="Segoe UI"/>
                  <a:ea typeface="微软雅黑"/>
                </a:rPr>
                <a:t>频数</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27298-6CB9-4ACB-BB12-7F75F06D4BB4}" type="datetimeFigureOut">
              <a:rPr lang="zh-CN" altLang="en-US" smtClean="0"/>
              <a:t>2020/5/14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869FB-3FC2-4617-8655-B1CA3DFD2224}" type="slidenum">
              <a:rPr lang="zh-CN" altLang="en-US" smtClean="0"/>
              <a:t>‹#›</a:t>
            </a:fld>
            <a:endParaRPr lang="zh-CN" altLang="en-US"/>
          </a:p>
        </p:txBody>
      </p:sp>
    </p:spTree>
    <p:extLst>
      <p:ext uri="{BB962C8B-B14F-4D97-AF65-F5344CB8AC3E}">
        <p14:creationId xmlns:p14="http://schemas.microsoft.com/office/powerpoint/2010/main" val="2516924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41528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10</a:t>
            </a:fld>
            <a:endParaRPr lang="zh-CN" altLang="en-US"/>
          </a:p>
        </p:txBody>
      </p:sp>
    </p:spTree>
    <p:extLst>
      <p:ext uri="{BB962C8B-B14F-4D97-AF65-F5344CB8AC3E}">
        <p14:creationId xmlns:p14="http://schemas.microsoft.com/office/powerpoint/2010/main" val="355743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11</a:t>
            </a:fld>
            <a:endParaRPr lang="zh-CN" altLang="en-US"/>
          </a:p>
        </p:txBody>
      </p:sp>
    </p:spTree>
    <p:extLst>
      <p:ext uri="{BB962C8B-B14F-4D97-AF65-F5344CB8AC3E}">
        <p14:creationId xmlns:p14="http://schemas.microsoft.com/office/powerpoint/2010/main" val="175047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12</a:t>
            </a:fld>
            <a:endParaRPr lang="zh-CN" altLang="en-US"/>
          </a:p>
        </p:txBody>
      </p:sp>
    </p:spTree>
    <p:extLst>
      <p:ext uri="{BB962C8B-B14F-4D97-AF65-F5344CB8AC3E}">
        <p14:creationId xmlns:p14="http://schemas.microsoft.com/office/powerpoint/2010/main" val="220662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13</a:t>
            </a:fld>
            <a:endParaRPr lang="zh-CN" altLang="en-US"/>
          </a:p>
        </p:txBody>
      </p:sp>
    </p:spTree>
    <p:extLst>
      <p:ext uri="{BB962C8B-B14F-4D97-AF65-F5344CB8AC3E}">
        <p14:creationId xmlns:p14="http://schemas.microsoft.com/office/powerpoint/2010/main" val="26853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14</a:t>
            </a:fld>
            <a:endParaRPr lang="zh-CN" altLang="en-US"/>
          </a:p>
        </p:txBody>
      </p:sp>
    </p:spTree>
    <p:extLst>
      <p:ext uri="{BB962C8B-B14F-4D97-AF65-F5344CB8AC3E}">
        <p14:creationId xmlns:p14="http://schemas.microsoft.com/office/powerpoint/2010/main" val="2435125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16</a:t>
            </a:fld>
            <a:endParaRPr lang="zh-CN" altLang="en-US"/>
          </a:p>
        </p:txBody>
      </p:sp>
    </p:spTree>
    <p:extLst>
      <p:ext uri="{BB962C8B-B14F-4D97-AF65-F5344CB8AC3E}">
        <p14:creationId xmlns:p14="http://schemas.microsoft.com/office/powerpoint/2010/main" val="322690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17</a:t>
            </a:fld>
            <a:endParaRPr lang="zh-CN" altLang="en-US"/>
          </a:p>
        </p:txBody>
      </p:sp>
    </p:spTree>
    <p:extLst>
      <p:ext uri="{BB962C8B-B14F-4D97-AF65-F5344CB8AC3E}">
        <p14:creationId xmlns:p14="http://schemas.microsoft.com/office/powerpoint/2010/main" val="1910871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18</a:t>
            </a:fld>
            <a:endParaRPr lang="zh-CN" altLang="en-US"/>
          </a:p>
        </p:txBody>
      </p:sp>
    </p:spTree>
    <p:extLst>
      <p:ext uri="{BB962C8B-B14F-4D97-AF65-F5344CB8AC3E}">
        <p14:creationId xmlns:p14="http://schemas.microsoft.com/office/powerpoint/2010/main" val="3568930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19</a:t>
            </a:fld>
            <a:endParaRPr lang="zh-CN" altLang="en-US"/>
          </a:p>
        </p:txBody>
      </p:sp>
    </p:spTree>
    <p:extLst>
      <p:ext uri="{BB962C8B-B14F-4D97-AF65-F5344CB8AC3E}">
        <p14:creationId xmlns:p14="http://schemas.microsoft.com/office/powerpoint/2010/main" val="314569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20</a:t>
            </a:fld>
            <a:endParaRPr lang="zh-CN" altLang="en-US"/>
          </a:p>
        </p:txBody>
      </p:sp>
    </p:spTree>
    <p:extLst>
      <p:ext uri="{BB962C8B-B14F-4D97-AF65-F5344CB8AC3E}">
        <p14:creationId xmlns:p14="http://schemas.microsoft.com/office/powerpoint/2010/main" val="243037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a:t>
            </a:fld>
            <a:endParaRPr lang="zh-CN" altLang="en-US"/>
          </a:p>
        </p:txBody>
      </p:sp>
    </p:spTree>
    <p:extLst>
      <p:ext uri="{BB962C8B-B14F-4D97-AF65-F5344CB8AC3E}">
        <p14:creationId xmlns:p14="http://schemas.microsoft.com/office/powerpoint/2010/main" val="571763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21</a:t>
            </a:fld>
            <a:endParaRPr lang="zh-CN" altLang="en-US"/>
          </a:p>
        </p:txBody>
      </p:sp>
    </p:spTree>
    <p:extLst>
      <p:ext uri="{BB962C8B-B14F-4D97-AF65-F5344CB8AC3E}">
        <p14:creationId xmlns:p14="http://schemas.microsoft.com/office/powerpoint/2010/main" val="3783028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22</a:t>
            </a:fld>
            <a:endParaRPr lang="zh-CN" altLang="en-US"/>
          </a:p>
        </p:txBody>
      </p:sp>
    </p:spTree>
    <p:extLst>
      <p:ext uri="{BB962C8B-B14F-4D97-AF65-F5344CB8AC3E}">
        <p14:creationId xmlns:p14="http://schemas.microsoft.com/office/powerpoint/2010/main" val="1642801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23</a:t>
            </a:fld>
            <a:endParaRPr lang="zh-CN" altLang="en-US"/>
          </a:p>
        </p:txBody>
      </p:sp>
    </p:spTree>
    <p:extLst>
      <p:ext uri="{BB962C8B-B14F-4D97-AF65-F5344CB8AC3E}">
        <p14:creationId xmlns:p14="http://schemas.microsoft.com/office/powerpoint/2010/main" val="1842226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24</a:t>
            </a:fld>
            <a:endParaRPr lang="zh-CN" altLang="en-US"/>
          </a:p>
        </p:txBody>
      </p:sp>
    </p:spTree>
    <p:extLst>
      <p:ext uri="{BB962C8B-B14F-4D97-AF65-F5344CB8AC3E}">
        <p14:creationId xmlns:p14="http://schemas.microsoft.com/office/powerpoint/2010/main" val="80232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25</a:t>
            </a:fld>
            <a:endParaRPr lang="zh-CN" altLang="en-US"/>
          </a:p>
        </p:txBody>
      </p:sp>
    </p:spTree>
    <p:extLst>
      <p:ext uri="{BB962C8B-B14F-4D97-AF65-F5344CB8AC3E}">
        <p14:creationId xmlns:p14="http://schemas.microsoft.com/office/powerpoint/2010/main" val="2091093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26</a:t>
            </a:fld>
            <a:endParaRPr lang="zh-CN" altLang="en-US"/>
          </a:p>
        </p:txBody>
      </p:sp>
    </p:spTree>
    <p:extLst>
      <p:ext uri="{BB962C8B-B14F-4D97-AF65-F5344CB8AC3E}">
        <p14:creationId xmlns:p14="http://schemas.microsoft.com/office/powerpoint/2010/main" val="3831195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27</a:t>
            </a:fld>
            <a:endParaRPr lang="zh-CN" altLang="en-US"/>
          </a:p>
        </p:txBody>
      </p:sp>
    </p:spTree>
    <p:extLst>
      <p:ext uri="{BB962C8B-B14F-4D97-AF65-F5344CB8AC3E}">
        <p14:creationId xmlns:p14="http://schemas.microsoft.com/office/powerpoint/2010/main" val="1927135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28</a:t>
            </a:fld>
            <a:endParaRPr lang="zh-CN" altLang="en-US"/>
          </a:p>
        </p:txBody>
      </p:sp>
    </p:spTree>
    <p:extLst>
      <p:ext uri="{BB962C8B-B14F-4D97-AF65-F5344CB8AC3E}">
        <p14:creationId xmlns:p14="http://schemas.microsoft.com/office/powerpoint/2010/main" val="3232091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29</a:t>
            </a:fld>
            <a:endParaRPr lang="zh-CN" altLang="en-US"/>
          </a:p>
        </p:txBody>
      </p:sp>
    </p:spTree>
    <p:extLst>
      <p:ext uri="{BB962C8B-B14F-4D97-AF65-F5344CB8AC3E}">
        <p14:creationId xmlns:p14="http://schemas.microsoft.com/office/powerpoint/2010/main" val="1947598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30</a:t>
            </a:fld>
            <a:endParaRPr lang="zh-CN" altLang="en-US"/>
          </a:p>
        </p:txBody>
      </p:sp>
    </p:spTree>
    <p:extLst>
      <p:ext uri="{BB962C8B-B14F-4D97-AF65-F5344CB8AC3E}">
        <p14:creationId xmlns:p14="http://schemas.microsoft.com/office/powerpoint/2010/main" val="199994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a:t>
            </a:fld>
            <a:endParaRPr lang="zh-CN" altLang="en-US"/>
          </a:p>
        </p:txBody>
      </p:sp>
    </p:spTree>
    <p:extLst>
      <p:ext uri="{BB962C8B-B14F-4D97-AF65-F5344CB8AC3E}">
        <p14:creationId xmlns:p14="http://schemas.microsoft.com/office/powerpoint/2010/main" val="2065616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31</a:t>
            </a:fld>
            <a:endParaRPr lang="zh-CN" altLang="en-US"/>
          </a:p>
        </p:txBody>
      </p:sp>
    </p:spTree>
    <p:extLst>
      <p:ext uri="{BB962C8B-B14F-4D97-AF65-F5344CB8AC3E}">
        <p14:creationId xmlns:p14="http://schemas.microsoft.com/office/powerpoint/2010/main" val="231382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32</a:t>
            </a:fld>
            <a:endParaRPr lang="zh-CN" altLang="en-US"/>
          </a:p>
        </p:txBody>
      </p:sp>
    </p:spTree>
    <p:extLst>
      <p:ext uri="{BB962C8B-B14F-4D97-AF65-F5344CB8AC3E}">
        <p14:creationId xmlns:p14="http://schemas.microsoft.com/office/powerpoint/2010/main" val="2565039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33</a:t>
            </a:fld>
            <a:endParaRPr lang="zh-CN" altLang="en-US"/>
          </a:p>
        </p:txBody>
      </p:sp>
    </p:spTree>
    <p:extLst>
      <p:ext uri="{BB962C8B-B14F-4D97-AF65-F5344CB8AC3E}">
        <p14:creationId xmlns:p14="http://schemas.microsoft.com/office/powerpoint/2010/main" val="1961208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34</a:t>
            </a:fld>
            <a:endParaRPr lang="zh-CN" altLang="en-US"/>
          </a:p>
        </p:txBody>
      </p:sp>
    </p:spTree>
    <p:extLst>
      <p:ext uri="{BB962C8B-B14F-4D97-AF65-F5344CB8AC3E}">
        <p14:creationId xmlns:p14="http://schemas.microsoft.com/office/powerpoint/2010/main" val="765124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35</a:t>
            </a:fld>
            <a:endParaRPr lang="zh-CN" altLang="en-US"/>
          </a:p>
        </p:txBody>
      </p:sp>
    </p:spTree>
    <p:extLst>
      <p:ext uri="{BB962C8B-B14F-4D97-AF65-F5344CB8AC3E}">
        <p14:creationId xmlns:p14="http://schemas.microsoft.com/office/powerpoint/2010/main" val="1730692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36</a:t>
            </a:fld>
            <a:endParaRPr lang="zh-CN" altLang="en-US"/>
          </a:p>
        </p:txBody>
      </p:sp>
    </p:spTree>
    <p:extLst>
      <p:ext uri="{BB962C8B-B14F-4D97-AF65-F5344CB8AC3E}">
        <p14:creationId xmlns:p14="http://schemas.microsoft.com/office/powerpoint/2010/main" val="1928137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37</a:t>
            </a:fld>
            <a:endParaRPr lang="zh-CN" altLang="en-US"/>
          </a:p>
        </p:txBody>
      </p:sp>
    </p:spTree>
    <p:extLst>
      <p:ext uri="{BB962C8B-B14F-4D97-AF65-F5344CB8AC3E}">
        <p14:creationId xmlns:p14="http://schemas.microsoft.com/office/powerpoint/2010/main" val="2797425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38</a:t>
            </a:fld>
            <a:endParaRPr lang="zh-CN" altLang="en-US"/>
          </a:p>
        </p:txBody>
      </p:sp>
    </p:spTree>
    <p:extLst>
      <p:ext uri="{BB962C8B-B14F-4D97-AF65-F5344CB8AC3E}">
        <p14:creationId xmlns:p14="http://schemas.microsoft.com/office/powerpoint/2010/main" val="835877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39</a:t>
            </a:fld>
            <a:endParaRPr lang="zh-CN" altLang="en-US"/>
          </a:p>
        </p:txBody>
      </p:sp>
    </p:spTree>
    <p:extLst>
      <p:ext uri="{BB962C8B-B14F-4D97-AF65-F5344CB8AC3E}">
        <p14:creationId xmlns:p14="http://schemas.microsoft.com/office/powerpoint/2010/main" val="20762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4</a:t>
            </a:fld>
            <a:endParaRPr lang="zh-CN" altLang="en-US"/>
          </a:p>
        </p:txBody>
      </p:sp>
    </p:spTree>
    <p:extLst>
      <p:ext uri="{BB962C8B-B14F-4D97-AF65-F5344CB8AC3E}">
        <p14:creationId xmlns:p14="http://schemas.microsoft.com/office/powerpoint/2010/main" val="72655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5</a:t>
            </a:fld>
            <a:endParaRPr lang="zh-CN" altLang="en-US"/>
          </a:p>
        </p:txBody>
      </p:sp>
    </p:spTree>
    <p:extLst>
      <p:ext uri="{BB962C8B-B14F-4D97-AF65-F5344CB8AC3E}">
        <p14:creationId xmlns:p14="http://schemas.microsoft.com/office/powerpoint/2010/main" val="253136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6</a:t>
            </a:fld>
            <a:endParaRPr lang="zh-CN" altLang="en-US"/>
          </a:p>
        </p:txBody>
      </p:sp>
    </p:spTree>
    <p:extLst>
      <p:ext uri="{BB962C8B-B14F-4D97-AF65-F5344CB8AC3E}">
        <p14:creationId xmlns:p14="http://schemas.microsoft.com/office/powerpoint/2010/main" val="1198889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7</a:t>
            </a:fld>
            <a:endParaRPr lang="zh-CN" altLang="en-US"/>
          </a:p>
        </p:txBody>
      </p:sp>
    </p:spTree>
    <p:extLst>
      <p:ext uri="{BB962C8B-B14F-4D97-AF65-F5344CB8AC3E}">
        <p14:creationId xmlns:p14="http://schemas.microsoft.com/office/powerpoint/2010/main" val="178466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8</a:t>
            </a:fld>
            <a:endParaRPr lang="zh-CN" altLang="en-US"/>
          </a:p>
        </p:txBody>
      </p:sp>
    </p:spTree>
    <p:extLst>
      <p:ext uri="{BB962C8B-B14F-4D97-AF65-F5344CB8AC3E}">
        <p14:creationId xmlns:p14="http://schemas.microsoft.com/office/powerpoint/2010/main" val="535719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9</a:t>
            </a:fld>
            <a:endParaRPr lang="zh-CN" altLang="en-US"/>
          </a:p>
        </p:txBody>
      </p:sp>
    </p:spTree>
    <p:extLst>
      <p:ext uri="{BB962C8B-B14F-4D97-AF65-F5344CB8AC3E}">
        <p14:creationId xmlns:p14="http://schemas.microsoft.com/office/powerpoint/2010/main" val="396261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3882314" y="1181451"/>
            <a:ext cx="4495104" cy="4495104"/>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952455" y="-12701"/>
            <a:ext cx="10492980" cy="68580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8015258"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flipH="1">
            <a:off x="0"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7739212" y="0"/>
            <a:ext cx="4452788" cy="68628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46221"/>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defTabSz="914400"/>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defTabSz="914400"/>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defTabSz="914400"/>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defTabSz="914400"/>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20151726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两栏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377">
              <a:defRPr/>
            </a:pPr>
            <a:endParaRPr lang="zh-CN" altLang="en-US" sz="1200">
              <a:solidFill>
                <a:schemeClr val="tx1">
                  <a:tint val="75000"/>
                </a:schemeClr>
              </a:solidFill>
            </a:endParaRPr>
          </a:p>
        </p:txBody>
      </p:sp>
      <p:sp>
        <p:nvSpPr>
          <p:cNvPr id="3" name="页脚占位符 2"/>
          <p:cNvSpPr>
            <a:spLocks noGrp="1"/>
          </p:cNvSpPr>
          <p:nvPr>
            <p:ph type="ftr" sz="quarter" idx="11"/>
          </p:nvPr>
        </p:nvSpPr>
        <p:spPr/>
        <p:txBody>
          <a:bodyPr/>
          <a:lstStyle/>
          <a:p>
            <a:pPr algn="ctr" defTabSz="914377">
              <a:defRPr/>
            </a:pPr>
            <a:endParaRPr lang="zh-CN" altLang="en-US" sz="1200">
              <a:solidFill>
                <a:schemeClr val="tx1">
                  <a:tint val="75000"/>
                </a:schemeClr>
              </a:solidFill>
            </a:endParaRPr>
          </a:p>
        </p:txBody>
      </p:sp>
      <p:sp>
        <p:nvSpPr>
          <p:cNvPr id="4" name="灯片编号占位符 3"/>
          <p:cNvSpPr>
            <a:spLocks noGrp="1"/>
          </p:cNvSpPr>
          <p:nvPr>
            <p:ph type="sldNum" sz="quarter" idx="12"/>
          </p:nvPr>
        </p:nvSpPr>
        <p:spPr/>
        <p:txBody>
          <a:bodyPr/>
          <a:lstStyle/>
          <a:p>
            <a:pPr algn="r" defTabSz="914377">
              <a:defRPr/>
            </a:pPr>
            <a:fld id="{0F0C7B39-4D7E-4E2C-B3E5-BF16B572E60E}" type="slidenum">
              <a:rPr lang="zh-CN" altLang="en-US" sz="1200" smtClean="0">
                <a:solidFill>
                  <a:schemeClr val="tx1">
                    <a:tint val="75000"/>
                  </a:schemeClr>
                </a:solidFill>
              </a:rPr>
              <a:pPr algn="r" defTabSz="914377">
                <a:defRPr/>
              </a:pPr>
              <a:t>‹#›</a:t>
            </a:fld>
            <a:endParaRPr lang="zh-CN" altLang="en-US" sz="1200">
              <a:solidFill>
                <a:schemeClr val="tx1">
                  <a:tint val="75000"/>
                </a:schemeClr>
              </a:solidFill>
            </a:endParaRPr>
          </a:p>
        </p:txBody>
      </p:sp>
    </p:spTree>
    <p:extLst>
      <p:ext uri="{BB962C8B-B14F-4D97-AF65-F5344CB8AC3E}">
        <p14:creationId xmlns:p14="http://schemas.microsoft.com/office/powerpoint/2010/main" val="2759597896"/>
      </p:ext>
    </p:extLst>
  </p:cSld>
  <p:clrMapOvr>
    <a:masterClrMapping/>
  </p:clrMapOvr>
  <p:transition spd="slow" advClick="0" advTm="3000">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8" r:id="rId8"/>
  </p:sldLayoutIdLst>
  <mc:AlternateContent xmlns:mc="http://schemas.openxmlformats.org/markup-compatibility/2006" xmlns:p14="http://schemas.microsoft.com/office/powerpoint/2010/main">
    <mc:Choice Requires="p14">
      <p:transition p14:dur="0" advTm="2000"/>
    </mc:Choice>
    <mc:Fallback xmlns="">
      <p:transition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9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77851" y="1826684"/>
            <a:ext cx="7372351" cy="830997"/>
          </a:xfrm>
          <a:prstGeom prst="rect">
            <a:avLst/>
          </a:prstGeom>
          <a:noFill/>
        </p:spPr>
        <p:txBody>
          <a:bodyPr>
            <a:spAutoFit/>
          </a:bodyPr>
          <a:lstStyle/>
          <a:p>
            <a:pPr defTabSz="914377">
              <a:defRPr/>
            </a:pPr>
            <a:r>
              <a:rPr lang="zh-CN" altLang="en-US" sz="48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rPr>
              <a:t>毕业设计答辩</a:t>
            </a:r>
          </a:p>
        </p:txBody>
      </p:sp>
      <p:sp>
        <p:nvSpPr>
          <p:cNvPr id="16" name="文本框 15"/>
          <p:cNvSpPr txBox="1"/>
          <p:nvPr/>
        </p:nvSpPr>
        <p:spPr>
          <a:xfrm>
            <a:off x="601133" y="2688167"/>
            <a:ext cx="7076016" cy="482120"/>
          </a:xfrm>
          <a:prstGeom prst="rect">
            <a:avLst/>
          </a:prstGeom>
          <a:noFill/>
          <a:ln w="9525">
            <a:noFill/>
          </a:ln>
        </p:spPr>
        <p:txBody>
          <a:bodyPr>
            <a:spAutoFit/>
          </a:bodyPr>
          <a:lstStyle/>
          <a:p>
            <a:pPr eaLnBrk="1" hangingPunct="1"/>
            <a:r>
              <a:rPr lang="zh-CN" altLang="en-US" sz="2533" dirty="0">
                <a:latin typeface="微软雅黑 Light" panose="020B0502040204020203" pitchFamily="34" charset="-122"/>
                <a:ea typeface="微软雅黑 Light" panose="020B0502040204020203" pitchFamily="34" charset="-122"/>
                <a:sym typeface="微软雅黑 Light" panose="020B0502040204020203" pitchFamily="34" charset="-122"/>
              </a:rPr>
              <a:t>基于生成对抗网络的闪存仿真器设计与实现</a:t>
            </a:r>
          </a:p>
        </p:txBody>
      </p:sp>
      <p:sp>
        <p:nvSpPr>
          <p:cNvPr id="17" name="文本框 16"/>
          <p:cNvSpPr txBox="1"/>
          <p:nvPr/>
        </p:nvSpPr>
        <p:spPr>
          <a:xfrm>
            <a:off x="594580" y="4132834"/>
            <a:ext cx="3160184" cy="420564"/>
          </a:xfrm>
          <a:prstGeom prst="rect">
            <a:avLst/>
          </a:prstGeom>
          <a:noFill/>
          <a:ln w="9525">
            <a:noFill/>
          </a:ln>
        </p:spPr>
        <p:txBody>
          <a:bodyPr>
            <a:spAutoFit/>
          </a:bodyPr>
          <a:lstStyle/>
          <a:p>
            <a:pPr marL="380990" indent="-380990">
              <a:buFont typeface="Wingdings" panose="05000000000000000000" pitchFamily="2" charset="2"/>
              <a:buChar char="n"/>
            </a:pP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答辩学生：孟嵩淼</a:t>
            </a:r>
          </a:p>
        </p:txBody>
      </p:sp>
      <p:sp>
        <p:nvSpPr>
          <p:cNvPr id="18" name="文本框 17"/>
          <p:cNvSpPr txBox="1"/>
          <p:nvPr/>
        </p:nvSpPr>
        <p:spPr>
          <a:xfrm>
            <a:off x="593893" y="4678773"/>
            <a:ext cx="3162300" cy="420564"/>
          </a:xfrm>
          <a:prstGeom prst="rect">
            <a:avLst/>
          </a:prstGeom>
          <a:noFill/>
          <a:ln w="9525">
            <a:noFill/>
          </a:ln>
        </p:spPr>
        <p:txBody>
          <a:bodyPr>
            <a:spAutoFit/>
          </a:bodyPr>
          <a:lstStyle/>
          <a:p>
            <a:pPr marL="380990" indent="-380990">
              <a:buFont typeface="Wingdings" panose="05000000000000000000" pitchFamily="2" charset="2"/>
              <a:buChar char="n"/>
            </a:pP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指导老师：胡迪青</a:t>
            </a:r>
          </a:p>
        </p:txBody>
      </p:sp>
      <p:sp>
        <p:nvSpPr>
          <p:cNvPr id="19" name="文本框 18"/>
          <p:cNvSpPr txBox="1"/>
          <p:nvPr/>
        </p:nvSpPr>
        <p:spPr>
          <a:xfrm>
            <a:off x="601134" y="5269487"/>
            <a:ext cx="4093633" cy="420564"/>
          </a:xfrm>
          <a:prstGeom prst="rect">
            <a:avLst/>
          </a:prstGeom>
          <a:noFill/>
          <a:ln w="9525">
            <a:noFill/>
          </a:ln>
        </p:spPr>
        <p:txBody>
          <a:bodyPr>
            <a:spAutoFit/>
          </a:bodyPr>
          <a:lstStyle/>
          <a:p>
            <a:pPr marL="380990" indent="-380990">
              <a:buFont typeface="Wingdings" panose="05000000000000000000" pitchFamily="2" charset="2"/>
              <a:buChar char="n"/>
            </a:pP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答辩时间：</a:t>
            </a:r>
            <a:r>
              <a:rPr lang="en-US" altLang="zh-CN" sz="2133" dirty="0">
                <a:latin typeface="微软雅黑 Light" panose="020B0502040204020203" pitchFamily="34" charset="-122"/>
                <a:ea typeface="微软雅黑 Light" panose="020B0502040204020203" pitchFamily="34" charset="-122"/>
                <a:sym typeface="微软雅黑 Light" panose="020B0502040204020203" pitchFamily="34" charset="-122"/>
              </a:rPr>
              <a:t>2020</a:t>
            </a: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年</a:t>
            </a:r>
          </a:p>
        </p:txBody>
      </p:sp>
      <p:cxnSp>
        <p:nvCxnSpPr>
          <p:cNvPr id="6" name="直接连接符 5">
            <a:extLst>
              <a:ext uri="{FF2B5EF4-FFF2-40B4-BE49-F238E27FC236}">
                <a16:creationId xmlns:a16="http://schemas.microsoft.com/office/drawing/2014/main" id="{3171766E-1A13-4032-9DBD-46C6093924D7}"/>
              </a:ext>
            </a:extLst>
          </p:cNvPr>
          <p:cNvCxnSpPr/>
          <p:nvPr/>
        </p:nvCxnSpPr>
        <p:spPr>
          <a:xfrm>
            <a:off x="703385" y="3382108"/>
            <a:ext cx="25321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F44A867-1BB5-4676-A26F-255B212F8E16}"/>
              </a:ext>
            </a:extLst>
          </p:cNvPr>
          <p:cNvPicPr>
            <a:picLocks noChangeAspect="1"/>
          </p:cNvPicPr>
          <p:nvPr/>
        </p:nvPicPr>
        <p:blipFill>
          <a:blip r:embed="rId3"/>
          <a:stretch>
            <a:fillRect/>
          </a:stretch>
        </p:blipFill>
        <p:spPr>
          <a:xfrm>
            <a:off x="7950202" y="351531"/>
            <a:ext cx="3543300" cy="10519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ppt_x</p:attrName>
                                        </p:attrNameLst>
                                      </p:cBhvr>
                                      <p:tavLst>
                                        <p:tav tm="0">
                                          <p:val>
                                            <p:strVal val="#ppt_x"/>
                                          </p:val>
                                        </p:tav>
                                        <p:tav tm="100000">
                                          <p:val>
                                            <p:strVal val="#ppt_x"/>
                                          </p:val>
                                        </p:tav>
                                      </p:tavLst>
                                    </p:anim>
                                    <p:anim calcmode="lin" valueType="num">
                                      <p:cBhvr>
                                        <p:cTn id="8" dur="250" fill="hold"/>
                                        <p:tgtEl>
                                          <p:spTgt spid="15"/>
                                        </p:tgtEl>
                                        <p:attrNameLst>
                                          <p:attrName>ppt_y</p:attrName>
                                        </p:attrNameLst>
                                      </p:cBhvr>
                                      <p:tavLst>
                                        <p:tav tm="0">
                                          <p:val>
                                            <p:strVal val="#ppt_y-#ppt_h/2"/>
                                          </p:val>
                                        </p:tav>
                                        <p:tav tm="100000">
                                          <p:val>
                                            <p:strVal val="#ppt_y"/>
                                          </p:val>
                                        </p:tav>
                                      </p:tavLst>
                                    </p:anim>
                                    <p:anim calcmode="lin" valueType="num">
                                      <p:cBhvr>
                                        <p:cTn id="9" dur="250" fill="hold"/>
                                        <p:tgtEl>
                                          <p:spTgt spid="15"/>
                                        </p:tgtEl>
                                        <p:attrNameLst>
                                          <p:attrName>ppt_w</p:attrName>
                                        </p:attrNameLst>
                                      </p:cBhvr>
                                      <p:tavLst>
                                        <p:tav tm="0">
                                          <p:val>
                                            <p:strVal val="#ppt_w"/>
                                          </p:val>
                                        </p:tav>
                                        <p:tav tm="100000">
                                          <p:val>
                                            <p:strVal val="#ppt_w"/>
                                          </p:val>
                                        </p:tav>
                                      </p:tavLst>
                                    </p:anim>
                                    <p:anim calcmode="lin" valueType="num">
                                      <p:cBhvr>
                                        <p:cTn id="10" dur="25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50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4" decel="10000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00864" y="966113"/>
            <a:ext cx="2339102" cy="523220"/>
          </a:xfrm>
          <a:prstGeom prst="rect">
            <a:avLst/>
          </a:prstGeom>
        </p:spPr>
        <p:txBody>
          <a:bodyPr wrap="none">
            <a:spAutoFit/>
          </a:bodyPr>
          <a:lstStyle/>
          <a:p>
            <a:r>
              <a:rPr lang="zh-CN" altLang="en-US" sz="2800" dirty="0"/>
              <a:t>生成数据形式</a:t>
            </a:r>
          </a:p>
        </p:txBody>
      </p:sp>
      <p:pic>
        <p:nvPicPr>
          <p:cNvPr id="5" name="图片 4">
            <a:extLst>
              <a:ext uri="{FF2B5EF4-FFF2-40B4-BE49-F238E27FC236}">
                <a16:creationId xmlns:a16="http://schemas.microsoft.com/office/drawing/2014/main" id="{BBDDC1E1-BA20-42B1-9A28-BB44F2DD5A58}"/>
              </a:ext>
            </a:extLst>
          </p:cNvPr>
          <p:cNvPicPr>
            <a:picLocks noChangeAspect="1"/>
          </p:cNvPicPr>
          <p:nvPr/>
        </p:nvPicPr>
        <p:blipFill>
          <a:blip r:embed="rId3"/>
          <a:stretch>
            <a:fillRect/>
          </a:stretch>
        </p:blipFill>
        <p:spPr>
          <a:xfrm>
            <a:off x="177208" y="3041254"/>
            <a:ext cx="5058523" cy="3756223"/>
          </a:xfrm>
          <a:prstGeom prst="rect">
            <a:avLst/>
          </a:prstGeom>
        </p:spPr>
      </p:pic>
      <p:pic>
        <p:nvPicPr>
          <p:cNvPr id="8" name="图片 7">
            <a:extLst>
              <a:ext uri="{FF2B5EF4-FFF2-40B4-BE49-F238E27FC236}">
                <a16:creationId xmlns:a16="http://schemas.microsoft.com/office/drawing/2014/main" id="{C90C0105-35B8-4292-A820-A2AACC8587E1}"/>
              </a:ext>
            </a:extLst>
          </p:cNvPr>
          <p:cNvPicPr>
            <a:picLocks noChangeAspect="1"/>
          </p:cNvPicPr>
          <p:nvPr/>
        </p:nvPicPr>
        <p:blipFill>
          <a:blip r:embed="rId4"/>
          <a:stretch>
            <a:fillRect/>
          </a:stretch>
        </p:blipFill>
        <p:spPr>
          <a:xfrm>
            <a:off x="6096000" y="460633"/>
            <a:ext cx="4419097" cy="5457825"/>
          </a:xfrm>
          <a:prstGeom prst="rect">
            <a:avLst/>
          </a:prstGeom>
        </p:spPr>
      </p:pic>
      <p:sp>
        <p:nvSpPr>
          <p:cNvPr id="10" name="矩形 9">
            <a:extLst>
              <a:ext uri="{FF2B5EF4-FFF2-40B4-BE49-F238E27FC236}">
                <a16:creationId xmlns:a16="http://schemas.microsoft.com/office/drawing/2014/main" id="{5EE734C7-A068-4396-BFA5-F8E3519C4A1E}"/>
              </a:ext>
            </a:extLst>
          </p:cNvPr>
          <p:cNvSpPr/>
          <p:nvPr/>
        </p:nvSpPr>
        <p:spPr>
          <a:xfrm>
            <a:off x="600864" y="1736866"/>
            <a:ext cx="3723486"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以闪存块为单位组织真实数据集；</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最终生成数据同为闪存块数据；</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即</a:t>
            </a:r>
            <a:r>
              <a:rPr lang="en-US" altLang="zh-CN" dirty="0">
                <a:solidFill>
                  <a:schemeClr val="tx1">
                    <a:lumMod val="95000"/>
                    <a:lumOff val="5000"/>
                  </a:schemeClr>
                </a:solidFill>
                <a:latin typeface="微软雅黑" panose="020B0503020204020204" charset="-122"/>
                <a:ea typeface="微软雅黑" panose="020B0503020204020204" charset="-122"/>
              </a:rPr>
              <a:t>2304×16</a:t>
            </a:r>
            <a:r>
              <a:rPr lang="zh-CN" altLang="en-US" dirty="0">
                <a:solidFill>
                  <a:schemeClr val="tx1">
                    <a:lumMod val="95000"/>
                    <a:lumOff val="5000"/>
                  </a:schemeClr>
                </a:solidFill>
                <a:latin typeface="微软雅黑" panose="020B0503020204020204" charset="-122"/>
                <a:ea typeface="微软雅黑" panose="020B0503020204020204" charset="-122"/>
              </a:rPr>
              <a:t>的块比特错误矩阵；</a:t>
            </a:r>
          </a:p>
        </p:txBody>
      </p:sp>
      <p:sp>
        <p:nvSpPr>
          <p:cNvPr id="11" name="矩形 10">
            <a:extLst>
              <a:ext uri="{FF2B5EF4-FFF2-40B4-BE49-F238E27FC236}">
                <a16:creationId xmlns:a16="http://schemas.microsoft.com/office/drawing/2014/main" id="{CEB80EB2-48CC-4FFA-BF58-B7E66B43B494}"/>
              </a:ext>
            </a:extLst>
          </p:cNvPr>
          <p:cNvSpPr/>
          <p:nvPr/>
        </p:nvSpPr>
        <p:spPr>
          <a:xfrm>
            <a:off x="7289885" y="5910223"/>
            <a:ext cx="2031325" cy="369332"/>
          </a:xfrm>
          <a:prstGeom prst="rect">
            <a:avLst/>
          </a:prstGeom>
        </p:spPr>
        <p:txBody>
          <a:bodyPr wrap="none">
            <a:spAutoFit/>
          </a:bodyPr>
          <a:lstStyle/>
          <a:p>
            <a:r>
              <a:rPr lang="zh-CN" altLang="en-US" dirty="0"/>
              <a:t>闪存内部组织架构</a:t>
            </a:r>
          </a:p>
        </p:txBody>
      </p:sp>
    </p:spTree>
    <p:extLst>
      <p:ext uri="{BB962C8B-B14F-4D97-AF65-F5344CB8AC3E}">
        <p14:creationId xmlns:p14="http://schemas.microsoft.com/office/powerpoint/2010/main" val="306646172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THREE</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方案设计</a:t>
            </a:r>
          </a:p>
        </p:txBody>
      </p:sp>
      <p:sp>
        <p:nvSpPr>
          <p:cNvPr id="4" name="矩形 3"/>
          <p:cNvSpPr/>
          <p:nvPr/>
        </p:nvSpPr>
        <p:spPr>
          <a:xfrm>
            <a:off x="4889817" y="4139690"/>
            <a:ext cx="2412366"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950078"/>
            <a:ext cx="2339102" cy="523220"/>
          </a:xfrm>
          <a:prstGeom prst="rect">
            <a:avLst/>
          </a:prstGeom>
        </p:spPr>
        <p:txBody>
          <a:bodyPr wrap="none">
            <a:spAutoFit/>
          </a:bodyPr>
          <a:lstStyle/>
          <a:p>
            <a:r>
              <a:rPr lang="zh-CN" altLang="en-US" sz="2800" dirty="0"/>
              <a:t>生成对抗网络</a:t>
            </a:r>
          </a:p>
        </p:txBody>
      </p:sp>
      <p:sp>
        <p:nvSpPr>
          <p:cNvPr id="9" name="矩形 8"/>
          <p:cNvSpPr/>
          <p:nvPr/>
        </p:nvSpPr>
        <p:spPr>
          <a:xfrm>
            <a:off x="910632" y="1593587"/>
            <a:ext cx="10481268" cy="223288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生成对抗网络（英语：</a:t>
            </a:r>
            <a:r>
              <a:rPr lang="en-US" altLang="zh-CN" dirty="0">
                <a:solidFill>
                  <a:schemeClr val="tx1">
                    <a:lumMod val="95000"/>
                    <a:lumOff val="5000"/>
                  </a:schemeClr>
                </a:solidFill>
                <a:latin typeface="微软雅黑" panose="020B0503020204020204" charset="-122"/>
                <a:ea typeface="微软雅黑" panose="020B0503020204020204" charset="-122"/>
              </a:rPr>
              <a:t>Generative Adversarial Network</a:t>
            </a:r>
            <a:r>
              <a:rPr lang="zh-CN" altLang="en-US" dirty="0">
                <a:solidFill>
                  <a:schemeClr val="tx1">
                    <a:lumMod val="95000"/>
                    <a:lumOff val="5000"/>
                  </a:schemeClr>
                </a:solidFill>
                <a:latin typeface="微软雅黑" panose="020B0503020204020204" charset="-122"/>
                <a:ea typeface="微软雅黑" panose="020B0503020204020204" charset="-122"/>
              </a:rPr>
              <a:t>，简称</a:t>
            </a:r>
            <a:r>
              <a:rPr lang="en-US" altLang="zh-CN" dirty="0">
                <a:solidFill>
                  <a:schemeClr val="tx1">
                    <a:lumMod val="95000"/>
                    <a:lumOff val="5000"/>
                  </a:schemeClr>
                </a:solidFill>
                <a:latin typeface="微软雅黑" panose="020B0503020204020204" charset="-122"/>
                <a:ea typeface="微软雅黑" panose="020B0503020204020204" charset="-122"/>
              </a:rPr>
              <a:t>GAN</a:t>
            </a:r>
            <a:r>
              <a:rPr lang="zh-CN" altLang="en-US" dirty="0">
                <a:solidFill>
                  <a:schemeClr val="tx1">
                    <a:lumMod val="95000"/>
                    <a:lumOff val="5000"/>
                  </a:schemeClr>
                </a:solidFill>
                <a:latin typeface="微软雅黑" panose="020B0503020204020204" charset="-122"/>
                <a:ea typeface="微软雅黑" panose="020B0503020204020204" charset="-122"/>
              </a:rPr>
              <a:t>）是非监督式学习的一种方法，通过让两个神经网络相互博弈的方式进行学习。生成对抗网络由一个生成网络与一个判别网络组成。生成网络从潜在空间（</a:t>
            </a:r>
            <a:r>
              <a:rPr lang="en-US" altLang="zh-CN" dirty="0">
                <a:solidFill>
                  <a:schemeClr val="tx1">
                    <a:lumMod val="95000"/>
                    <a:lumOff val="5000"/>
                  </a:schemeClr>
                </a:solidFill>
                <a:latin typeface="微软雅黑" panose="020B0503020204020204" charset="-122"/>
                <a:ea typeface="微软雅黑" panose="020B0503020204020204" charset="-122"/>
              </a:rPr>
              <a:t>latent space</a:t>
            </a:r>
            <a:r>
              <a:rPr lang="zh-CN" altLang="en-US" dirty="0">
                <a:solidFill>
                  <a:schemeClr val="tx1">
                    <a:lumMod val="95000"/>
                    <a:lumOff val="5000"/>
                  </a:schemeClr>
                </a:solidFill>
                <a:latin typeface="微软雅黑" panose="020B0503020204020204" charset="-122"/>
                <a:ea typeface="微软雅黑" panose="020B0503020204020204" charset="-122"/>
              </a:rPr>
              <a:t>）中随机取样作为输入，其输出结果需要尽量模仿训练集中的真实样本。判别网络的输入则为真实样本或生成网络的输出，其目的是将生成网络的输出从真实样本中尽可能分辨出来。而生成网络则要尽可能地欺骗判别网络。两个网络相互对抗、不断调整参数，最终目的是使判别网络无法判断生成网络的输出结果是否真实。</a:t>
            </a:r>
          </a:p>
        </p:txBody>
      </p:sp>
      <p:pic>
        <p:nvPicPr>
          <p:cNvPr id="17" name="图片 16">
            <a:extLst>
              <a:ext uri="{FF2B5EF4-FFF2-40B4-BE49-F238E27FC236}">
                <a16:creationId xmlns:a16="http://schemas.microsoft.com/office/drawing/2014/main" id="{FC9F697E-E6B2-4EC9-8683-82D88B44DAE0}"/>
              </a:ext>
            </a:extLst>
          </p:cNvPr>
          <p:cNvPicPr>
            <a:picLocks noChangeAspect="1"/>
          </p:cNvPicPr>
          <p:nvPr/>
        </p:nvPicPr>
        <p:blipFill>
          <a:blip r:embed="rId3"/>
          <a:stretch>
            <a:fillRect/>
          </a:stretch>
        </p:blipFill>
        <p:spPr>
          <a:xfrm>
            <a:off x="3103266" y="3946764"/>
            <a:ext cx="6096000" cy="2232888"/>
          </a:xfrm>
          <a:prstGeom prst="rect">
            <a:avLst/>
          </a:prstGeom>
        </p:spPr>
      </p:pic>
    </p:spTree>
    <p:extLst>
      <p:ext uri="{BB962C8B-B14F-4D97-AF65-F5344CB8AC3E}">
        <p14:creationId xmlns:p14="http://schemas.microsoft.com/office/powerpoint/2010/main" val="348341686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950078"/>
            <a:ext cx="4134465" cy="523220"/>
          </a:xfrm>
          <a:prstGeom prst="rect">
            <a:avLst/>
          </a:prstGeom>
        </p:spPr>
        <p:txBody>
          <a:bodyPr wrap="none">
            <a:spAutoFit/>
          </a:bodyPr>
          <a:lstStyle/>
          <a:p>
            <a:r>
              <a:rPr lang="zh-CN" altLang="en-US" sz="2800" dirty="0"/>
              <a:t>生成对抗网络应用及变种</a:t>
            </a:r>
          </a:p>
        </p:txBody>
      </p:sp>
      <p:pic>
        <p:nvPicPr>
          <p:cNvPr id="4" name="图片 3">
            <a:extLst>
              <a:ext uri="{FF2B5EF4-FFF2-40B4-BE49-F238E27FC236}">
                <a16:creationId xmlns:a16="http://schemas.microsoft.com/office/drawing/2014/main" id="{9A2E1C48-1B34-49D1-AA71-A5A0BD17F5BB}"/>
              </a:ext>
            </a:extLst>
          </p:cNvPr>
          <p:cNvPicPr>
            <a:picLocks noChangeAspect="1"/>
          </p:cNvPicPr>
          <p:nvPr/>
        </p:nvPicPr>
        <p:blipFill>
          <a:blip r:embed="rId3"/>
          <a:stretch>
            <a:fillRect/>
          </a:stretch>
        </p:blipFill>
        <p:spPr>
          <a:xfrm>
            <a:off x="6349526" y="3429000"/>
            <a:ext cx="3052763" cy="3021665"/>
          </a:xfrm>
          <a:prstGeom prst="rect">
            <a:avLst/>
          </a:prstGeom>
        </p:spPr>
      </p:pic>
      <p:pic>
        <p:nvPicPr>
          <p:cNvPr id="7" name="图片 6">
            <a:extLst>
              <a:ext uri="{FF2B5EF4-FFF2-40B4-BE49-F238E27FC236}">
                <a16:creationId xmlns:a16="http://schemas.microsoft.com/office/drawing/2014/main" id="{42BDB9B1-2A5F-4D65-942E-78B75DD2659D}"/>
              </a:ext>
            </a:extLst>
          </p:cNvPr>
          <p:cNvPicPr>
            <a:picLocks noChangeAspect="1"/>
          </p:cNvPicPr>
          <p:nvPr/>
        </p:nvPicPr>
        <p:blipFill>
          <a:blip r:embed="rId4"/>
          <a:stretch>
            <a:fillRect/>
          </a:stretch>
        </p:blipFill>
        <p:spPr>
          <a:xfrm>
            <a:off x="9402289" y="3429000"/>
            <a:ext cx="2466974" cy="704850"/>
          </a:xfrm>
          <a:prstGeom prst="rect">
            <a:avLst/>
          </a:prstGeom>
        </p:spPr>
      </p:pic>
      <p:pic>
        <p:nvPicPr>
          <p:cNvPr id="10" name="图片 9">
            <a:extLst>
              <a:ext uri="{FF2B5EF4-FFF2-40B4-BE49-F238E27FC236}">
                <a16:creationId xmlns:a16="http://schemas.microsoft.com/office/drawing/2014/main" id="{A1F25218-911B-4BF0-AF8F-36E2357AB955}"/>
              </a:ext>
            </a:extLst>
          </p:cNvPr>
          <p:cNvPicPr>
            <a:picLocks noChangeAspect="1"/>
          </p:cNvPicPr>
          <p:nvPr/>
        </p:nvPicPr>
        <p:blipFill>
          <a:blip r:embed="rId5"/>
          <a:stretch>
            <a:fillRect/>
          </a:stretch>
        </p:blipFill>
        <p:spPr>
          <a:xfrm>
            <a:off x="9402289" y="4301533"/>
            <a:ext cx="2466974" cy="1193546"/>
          </a:xfrm>
          <a:prstGeom prst="rect">
            <a:avLst/>
          </a:prstGeom>
        </p:spPr>
      </p:pic>
      <p:pic>
        <p:nvPicPr>
          <p:cNvPr id="12" name="图片 11">
            <a:extLst>
              <a:ext uri="{FF2B5EF4-FFF2-40B4-BE49-F238E27FC236}">
                <a16:creationId xmlns:a16="http://schemas.microsoft.com/office/drawing/2014/main" id="{7FC5BEFA-D9C5-404F-A721-B056BA29D219}"/>
              </a:ext>
            </a:extLst>
          </p:cNvPr>
          <p:cNvPicPr>
            <a:picLocks noChangeAspect="1"/>
          </p:cNvPicPr>
          <p:nvPr/>
        </p:nvPicPr>
        <p:blipFill>
          <a:blip r:embed="rId6"/>
          <a:stretch>
            <a:fillRect/>
          </a:stretch>
        </p:blipFill>
        <p:spPr>
          <a:xfrm>
            <a:off x="6349526" y="188020"/>
            <a:ext cx="5061424" cy="2997097"/>
          </a:xfrm>
          <a:prstGeom prst="rect">
            <a:avLst/>
          </a:prstGeom>
        </p:spPr>
      </p:pic>
      <p:sp>
        <p:nvSpPr>
          <p:cNvPr id="14" name="矩形 13">
            <a:extLst>
              <a:ext uri="{FF2B5EF4-FFF2-40B4-BE49-F238E27FC236}">
                <a16:creationId xmlns:a16="http://schemas.microsoft.com/office/drawing/2014/main" id="{FBCDC90C-5543-4705-85D8-6925FF782481}"/>
              </a:ext>
            </a:extLst>
          </p:cNvPr>
          <p:cNvSpPr/>
          <p:nvPr/>
        </p:nvSpPr>
        <p:spPr>
          <a:xfrm>
            <a:off x="910632" y="1577447"/>
            <a:ext cx="4747218" cy="4857079"/>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Auxiliary Classifier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Bidirectional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Boundary-Seeking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Conditional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Context-Conditional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Coupled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Cycle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Deep Convolutional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Dual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Info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LS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Semi-Supervised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Wasserstein GAN</a:t>
            </a:r>
            <a:endParaRPr lang="zh-CN" altLang="en-US" dirty="0">
              <a:solidFill>
                <a:schemeClr val="tx1">
                  <a:lumMod val="95000"/>
                  <a:lumOff val="5000"/>
                </a:schemeClr>
              </a:solidFill>
              <a:latin typeface="微软雅黑" panose="020B0503020204020204" charset="-122"/>
              <a:ea typeface="微软雅黑" panose="020B0503020204020204" charset="-122"/>
            </a:endParaRPr>
          </a:p>
        </p:txBody>
      </p:sp>
      <p:sp>
        <p:nvSpPr>
          <p:cNvPr id="16" name="矩形 15">
            <a:extLst>
              <a:ext uri="{FF2B5EF4-FFF2-40B4-BE49-F238E27FC236}">
                <a16:creationId xmlns:a16="http://schemas.microsoft.com/office/drawing/2014/main" id="{35E26A6A-4682-4268-BC15-DA891E07C94D}"/>
              </a:ext>
            </a:extLst>
          </p:cNvPr>
          <p:cNvSpPr/>
          <p:nvPr/>
        </p:nvSpPr>
        <p:spPr>
          <a:xfrm>
            <a:off x="4814794" y="1539940"/>
            <a:ext cx="1686112" cy="42280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图像风格迁移</a:t>
            </a:r>
          </a:p>
        </p:txBody>
      </p:sp>
      <p:sp>
        <p:nvSpPr>
          <p:cNvPr id="18" name="矩形 17">
            <a:extLst>
              <a:ext uri="{FF2B5EF4-FFF2-40B4-BE49-F238E27FC236}">
                <a16:creationId xmlns:a16="http://schemas.microsoft.com/office/drawing/2014/main" id="{D9D77E46-4509-4E50-A29D-317768A07CCD}"/>
              </a:ext>
            </a:extLst>
          </p:cNvPr>
          <p:cNvSpPr/>
          <p:nvPr/>
        </p:nvSpPr>
        <p:spPr>
          <a:xfrm>
            <a:off x="5106164" y="4683856"/>
            <a:ext cx="1103371" cy="42280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人脸生成</a:t>
            </a:r>
          </a:p>
        </p:txBody>
      </p:sp>
      <p:sp>
        <p:nvSpPr>
          <p:cNvPr id="19" name="矩形 18">
            <a:extLst>
              <a:ext uri="{FF2B5EF4-FFF2-40B4-BE49-F238E27FC236}">
                <a16:creationId xmlns:a16="http://schemas.microsoft.com/office/drawing/2014/main" id="{24A9107F-0C67-4BAC-94BE-8E52EA64C44A}"/>
              </a:ext>
            </a:extLst>
          </p:cNvPr>
          <p:cNvSpPr/>
          <p:nvPr/>
        </p:nvSpPr>
        <p:spPr>
          <a:xfrm>
            <a:off x="10093965" y="5550068"/>
            <a:ext cx="1132455" cy="42280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图像翻译</a:t>
            </a:r>
          </a:p>
        </p:txBody>
      </p:sp>
    </p:spTree>
    <p:extLst>
      <p:ext uri="{BB962C8B-B14F-4D97-AF65-F5344CB8AC3E}">
        <p14:creationId xmlns:p14="http://schemas.microsoft.com/office/powerpoint/2010/main" val="392812158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3180713"/>
            <a:ext cx="3155031" cy="523220"/>
          </a:xfrm>
          <a:prstGeom prst="rect">
            <a:avLst/>
          </a:prstGeom>
        </p:spPr>
        <p:txBody>
          <a:bodyPr wrap="none">
            <a:spAutoFit/>
          </a:bodyPr>
          <a:lstStyle/>
          <a:p>
            <a:r>
              <a:rPr lang="zh-CN" altLang="en-US" sz="2800" dirty="0"/>
              <a:t>条件生成对抗网络</a:t>
            </a:r>
          </a:p>
        </p:txBody>
      </p:sp>
      <p:sp>
        <p:nvSpPr>
          <p:cNvPr id="9" name="矩形 8"/>
          <p:cNvSpPr/>
          <p:nvPr/>
        </p:nvSpPr>
        <p:spPr>
          <a:xfrm>
            <a:off x="910633" y="3865615"/>
            <a:ext cx="5909268" cy="2217851"/>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Mehdi Mirza</a:t>
            </a:r>
            <a:r>
              <a:rPr lang="zh-CN" altLang="en-US" dirty="0">
                <a:solidFill>
                  <a:schemeClr val="tx1">
                    <a:lumMod val="95000"/>
                    <a:lumOff val="5000"/>
                  </a:schemeClr>
                </a:solidFill>
                <a:latin typeface="微软雅黑" panose="020B0503020204020204" charset="-122"/>
                <a:ea typeface="微软雅黑" panose="020B0503020204020204" charset="-122"/>
              </a:rPr>
              <a:t>等人提出了条件生成对抗网络</a:t>
            </a:r>
            <a:r>
              <a:rPr lang="en-US" altLang="zh-CN" dirty="0">
                <a:solidFill>
                  <a:schemeClr val="tx1">
                    <a:lumMod val="95000"/>
                    <a:lumOff val="5000"/>
                  </a:schemeClr>
                </a:solidFill>
                <a:latin typeface="微软雅黑" panose="020B0503020204020204" charset="-122"/>
                <a:ea typeface="微软雅黑" panose="020B0503020204020204" charset="-122"/>
              </a:rPr>
              <a:t>(Conditional Generative Adversarial Network, CGAN)</a:t>
            </a:r>
            <a:r>
              <a:rPr lang="zh-CN" altLang="en-US" dirty="0">
                <a:solidFill>
                  <a:schemeClr val="tx1">
                    <a:lumMod val="95000"/>
                    <a:lumOff val="5000"/>
                  </a:schemeClr>
                </a:solidFill>
                <a:latin typeface="微软雅黑" panose="020B0503020204020204" charset="-122"/>
                <a:ea typeface="微软雅黑" panose="020B0503020204020204" charset="-122"/>
              </a:rPr>
              <a:t>，为</a:t>
            </a:r>
            <a:r>
              <a:rPr lang="en-US" altLang="zh-CN" dirty="0">
                <a:solidFill>
                  <a:schemeClr val="tx1">
                    <a:lumMod val="95000"/>
                    <a:lumOff val="5000"/>
                  </a:schemeClr>
                </a:solidFill>
                <a:latin typeface="微软雅黑" panose="020B0503020204020204" charset="-122"/>
                <a:ea typeface="微软雅黑" panose="020B0503020204020204" charset="-122"/>
              </a:rPr>
              <a:t>GAN</a:t>
            </a:r>
            <a:r>
              <a:rPr lang="zh-CN" altLang="en-US" dirty="0">
                <a:solidFill>
                  <a:schemeClr val="tx1">
                    <a:lumMod val="95000"/>
                    <a:lumOff val="5000"/>
                  </a:schemeClr>
                </a:solidFill>
                <a:latin typeface="微软雅黑" panose="020B0503020204020204" charset="-122"/>
                <a:ea typeface="微软雅黑" panose="020B0503020204020204" charset="-122"/>
              </a:rPr>
              <a:t>网络的一个变种。对于生成器，除了一组随机取样值</a:t>
            </a:r>
            <a:r>
              <a:rPr lang="en-US" altLang="zh-CN" dirty="0">
                <a:solidFill>
                  <a:schemeClr val="tx1">
                    <a:lumMod val="95000"/>
                    <a:lumOff val="5000"/>
                  </a:schemeClr>
                </a:solidFill>
                <a:latin typeface="微软雅黑" panose="020B0503020204020204" charset="-122"/>
                <a:ea typeface="微软雅黑" panose="020B0503020204020204" charset="-122"/>
              </a:rPr>
              <a:t>z</a:t>
            </a:r>
            <a:r>
              <a:rPr lang="zh-CN" altLang="en-US" dirty="0">
                <a:solidFill>
                  <a:schemeClr val="tx1">
                    <a:lumMod val="95000"/>
                    <a:lumOff val="5000"/>
                  </a:schemeClr>
                </a:solidFill>
                <a:latin typeface="微软雅黑" panose="020B0503020204020204" charset="-122"/>
                <a:ea typeface="微软雅黑" panose="020B0503020204020204" charset="-122"/>
              </a:rPr>
              <a:t>外，还需添加一标签值</a:t>
            </a:r>
            <a:r>
              <a:rPr lang="en-US" altLang="zh-CN" dirty="0">
                <a:solidFill>
                  <a:schemeClr val="tx1">
                    <a:lumMod val="95000"/>
                    <a:lumOff val="5000"/>
                  </a:schemeClr>
                </a:solidFill>
                <a:latin typeface="微软雅黑" panose="020B0503020204020204" charset="-122"/>
                <a:ea typeface="微软雅黑" panose="020B0503020204020204" charset="-122"/>
              </a:rPr>
              <a:t>y</a:t>
            </a:r>
            <a:r>
              <a:rPr lang="zh-CN" altLang="en-US" dirty="0">
                <a:solidFill>
                  <a:schemeClr val="tx1">
                    <a:lumMod val="95000"/>
                    <a:lumOff val="5000"/>
                  </a:schemeClr>
                </a:solidFill>
                <a:latin typeface="微软雅黑" panose="020B0503020204020204" charset="-122"/>
                <a:ea typeface="微软雅黑" panose="020B0503020204020204" charset="-122"/>
              </a:rPr>
              <a:t>用于控制生成结果的类型；同样对于判别器除了以待判别数据作为输入外，也需要额外添加指定数据类型的标签值</a:t>
            </a:r>
            <a:r>
              <a:rPr lang="en-US" altLang="zh-CN" dirty="0">
                <a:solidFill>
                  <a:schemeClr val="tx1">
                    <a:lumMod val="95000"/>
                    <a:lumOff val="5000"/>
                  </a:schemeClr>
                </a:solidFill>
                <a:latin typeface="微软雅黑" panose="020B0503020204020204" charset="-122"/>
                <a:ea typeface="微软雅黑" panose="020B0503020204020204" charset="-122"/>
              </a:rPr>
              <a:t>y</a:t>
            </a:r>
            <a:r>
              <a:rPr lang="zh-CN" altLang="en-US" dirty="0">
                <a:solidFill>
                  <a:schemeClr val="tx1">
                    <a:lumMod val="95000"/>
                    <a:lumOff val="5000"/>
                  </a:schemeClr>
                </a:solidFill>
                <a:latin typeface="微软雅黑" panose="020B0503020204020204" charset="-122"/>
                <a:ea typeface="微软雅黑" panose="020B0503020204020204" charset="-122"/>
              </a:rPr>
              <a:t>。</a:t>
            </a:r>
          </a:p>
        </p:txBody>
      </p:sp>
      <p:pic>
        <p:nvPicPr>
          <p:cNvPr id="4" name="图片 3">
            <a:extLst>
              <a:ext uri="{FF2B5EF4-FFF2-40B4-BE49-F238E27FC236}">
                <a16:creationId xmlns:a16="http://schemas.microsoft.com/office/drawing/2014/main" id="{75F7F9BA-8EC5-433A-9C23-E7827EBD2A75}"/>
              </a:ext>
            </a:extLst>
          </p:cNvPr>
          <p:cNvPicPr>
            <a:picLocks noChangeAspect="1"/>
          </p:cNvPicPr>
          <p:nvPr/>
        </p:nvPicPr>
        <p:blipFill>
          <a:blip r:embed="rId3"/>
          <a:stretch>
            <a:fillRect/>
          </a:stretch>
        </p:blipFill>
        <p:spPr>
          <a:xfrm>
            <a:off x="7248523" y="1553824"/>
            <a:ext cx="4349259" cy="4529642"/>
          </a:xfrm>
          <a:prstGeom prst="rect">
            <a:avLst/>
          </a:prstGeom>
        </p:spPr>
      </p:pic>
      <p:sp>
        <p:nvSpPr>
          <p:cNvPr id="8" name="矩形 7">
            <a:extLst>
              <a:ext uri="{FF2B5EF4-FFF2-40B4-BE49-F238E27FC236}">
                <a16:creationId xmlns:a16="http://schemas.microsoft.com/office/drawing/2014/main" id="{8365E61D-BA13-43C9-A212-4F32B56BA1BD}"/>
              </a:ext>
            </a:extLst>
          </p:cNvPr>
          <p:cNvSpPr/>
          <p:nvPr/>
        </p:nvSpPr>
        <p:spPr>
          <a:xfrm>
            <a:off x="910633" y="1689868"/>
            <a:ext cx="1620957" cy="523220"/>
          </a:xfrm>
          <a:prstGeom prst="rect">
            <a:avLst/>
          </a:prstGeom>
        </p:spPr>
        <p:txBody>
          <a:bodyPr wrap="none">
            <a:spAutoFit/>
          </a:bodyPr>
          <a:lstStyle/>
          <a:p>
            <a:r>
              <a:rPr lang="zh-CN" altLang="en-US" sz="2800" dirty="0"/>
              <a:t>设计需求</a:t>
            </a:r>
          </a:p>
        </p:txBody>
      </p:sp>
      <p:sp>
        <p:nvSpPr>
          <p:cNvPr id="10" name="矩形 9">
            <a:extLst>
              <a:ext uri="{FF2B5EF4-FFF2-40B4-BE49-F238E27FC236}">
                <a16:creationId xmlns:a16="http://schemas.microsoft.com/office/drawing/2014/main" id="{D9B04816-5FBF-44EE-B0D8-7CB95A032D28}"/>
              </a:ext>
            </a:extLst>
          </p:cNvPr>
          <p:cNvSpPr/>
          <p:nvPr/>
        </p:nvSpPr>
        <p:spPr>
          <a:xfrm>
            <a:off x="910633" y="2373100"/>
            <a:ext cx="5994993"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要求闪存仿真器在不同的条件组合下产生闪存块错误数据</a:t>
            </a:r>
          </a:p>
        </p:txBody>
      </p:sp>
    </p:spTree>
    <p:extLst>
      <p:ext uri="{BB962C8B-B14F-4D97-AF65-F5344CB8AC3E}">
        <p14:creationId xmlns:p14="http://schemas.microsoft.com/office/powerpoint/2010/main" val="422806583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18A8F7-40DA-4FB3-B252-B4C17A4F06B9}"/>
              </a:ext>
            </a:extLst>
          </p:cNvPr>
          <p:cNvPicPr>
            <a:picLocks noChangeAspect="1"/>
          </p:cNvPicPr>
          <p:nvPr/>
        </p:nvPicPr>
        <p:blipFill>
          <a:blip r:embed="rId2"/>
          <a:stretch>
            <a:fillRect/>
          </a:stretch>
        </p:blipFill>
        <p:spPr>
          <a:xfrm>
            <a:off x="2047875" y="2183092"/>
            <a:ext cx="7497475" cy="4076472"/>
          </a:xfrm>
          <a:prstGeom prst="rect">
            <a:avLst/>
          </a:prstGeom>
        </p:spPr>
      </p:pic>
      <p:sp>
        <p:nvSpPr>
          <p:cNvPr id="4" name="矩形 3">
            <a:extLst>
              <a:ext uri="{FF2B5EF4-FFF2-40B4-BE49-F238E27FC236}">
                <a16:creationId xmlns:a16="http://schemas.microsoft.com/office/drawing/2014/main" id="{D46E368B-2018-4088-949B-0CE967963669}"/>
              </a:ext>
            </a:extLst>
          </p:cNvPr>
          <p:cNvSpPr/>
          <p:nvPr/>
        </p:nvSpPr>
        <p:spPr>
          <a:xfrm>
            <a:off x="2047875" y="598436"/>
            <a:ext cx="2339102" cy="523220"/>
          </a:xfrm>
          <a:prstGeom prst="rect">
            <a:avLst/>
          </a:prstGeom>
        </p:spPr>
        <p:txBody>
          <a:bodyPr wrap="none">
            <a:spAutoFit/>
          </a:bodyPr>
          <a:lstStyle/>
          <a:p>
            <a:r>
              <a:rPr lang="zh-CN" altLang="en-US" sz="2800" dirty="0"/>
              <a:t>整体设计思路</a:t>
            </a:r>
          </a:p>
        </p:txBody>
      </p:sp>
      <p:sp>
        <p:nvSpPr>
          <p:cNvPr id="5" name="矩形 4">
            <a:extLst>
              <a:ext uri="{FF2B5EF4-FFF2-40B4-BE49-F238E27FC236}">
                <a16:creationId xmlns:a16="http://schemas.microsoft.com/office/drawing/2014/main" id="{2615E12D-B91D-4362-B749-AFC9A67E2221}"/>
              </a:ext>
            </a:extLst>
          </p:cNvPr>
          <p:cNvSpPr/>
          <p:nvPr/>
        </p:nvSpPr>
        <p:spPr>
          <a:xfrm>
            <a:off x="2047875" y="1213082"/>
            <a:ext cx="4219575"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1</a:t>
            </a:r>
            <a:r>
              <a:rPr lang="zh-CN" altLang="en-US" dirty="0">
                <a:solidFill>
                  <a:schemeClr val="tx1">
                    <a:lumMod val="95000"/>
                    <a:lumOff val="5000"/>
                  </a:schemeClr>
                </a:solidFill>
                <a:latin typeface="微软雅黑" panose="020B0503020204020204" charset="-122"/>
                <a:ea typeface="微软雅黑" panose="020B0503020204020204" charset="-122"/>
              </a:rPr>
              <a:t>）块比特错误总数生成</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2</a:t>
            </a:r>
            <a:r>
              <a:rPr lang="zh-CN" altLang="en-US" dirty="0">
                <a:solidFill>
                  <a:schemeClr val="tx1">
                    <a:lumMod val="95000"/>
                    <a:lumOff val="5000"/>
                  </a:schemeClr>
                </a:solidFill>
                <a:latin typeface="微软雅黑" panose="020B0503020204020204" charset="-122"/>
                <a:ea typeface="微软雅黑" panose="020B0503020204020204" charset="-122"/>
              </a:rPr>
              <a:t>）块内各位置比特错误相对分布生成</a:t>
            </a:r>
          </a:p>
        </p:txBody>
      </p:sp>
      <p:sp>
        <p:nvSpPr>
          <p:cNvPr id="7" name="矩形 6">
            <a:extLst>
              <a:ext uri="{FF2B5EF4-FFF2-40B4-BE49-F238E27FC236}">
                <a16:creationId xmlns:a16="http://schemas.microsoft.com/office/drawing/2014/main" id="{C0860F25-5833-4E61-A7B9-ABAC79D77483}"/>
              </a:ext>
            </a:extLst>
          </p:cNvPr>
          <p:cNvSpPr/>
          <p:nvPr/>
        </p:nvSpPr>
        <p:spPr>
          <a:xfrm>
            <a:off x="5195887" y="6243438"/>
            <a:ext cx="1800225"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系统整体架构图</a:t>
            </a:r>
          </a:p>
        </p:txBody>
      </p:sp>
    </p:spTree>
    <p:extLst>
      <p:ext uri="{BB962C8B-B14F-4D97-AF65-F5344CB8AC3E}">
        <p14:creationId xmlns:p14="http://schemas.microsoft.com/office/powerpoint/2010/main" val="36618865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块内比特错误相对分布</a:t>
            </a:r>
          </a:p>
        </p:txBody>
      </p:sp>
      <p:sp>
        <p:nvSpPr>
          <p:cNvPr id="10" name="矩形 9">
            <a:extLst>
              <a:ext uri="{FF2B5EF4-FFF2-40B4-BE49-F238E27FC236}">
                <a16:creationId xmlns:a16="http://schemas.microsoft.com/office/drawing/2014/main" id="{D9B04816-5FBF-44EE-B0D8-7CB95A032D28}"/>
              </a:ext>
            </a:extLst>
          </p:cNvPr>
          <p:cNvSpPr/>
          <p:nvPr/>
        </p:nvSpPr>
        <p:spPr>
          <a:xfrm>
            <a:off x="491533" y="991873"/>
            <a:ext cx="5604467"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相对分布，即每个位置的比特错误数相对于该块最大的那个位置的比特错误数的比值。</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5F44FD1-5C26-4048-8886-587CBD4F66FF}"/>
                  </a:ext>
                </a:extLst>
              </p:cNvPr>
              <p:cNvSpPr/>
              <p:nvPr/>
            </p:nvSpPr>
            <p:spPr>
              <a:xfrm>
                <a:off x="1211497" y="5132517"/>
                <a:ext cx="3177793" cy="941155"/>
              </a:xfrm>
              <a:prstGeom prst="rect">
                <a:avLst/>
              </a:prstGeom>
            </p:spPr>
            <p:txBody>
              <a:bodyPr wrap="none">
                <a:spAutoFit/>
              </a:bodyPr>
              <a:lstStyle/>
              <a:p>
                <a:pPr indent="304800" algn="ctr" latinLnBrk="1">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𝑚𝑎𝑟𝑡𝑖𝑥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𝑚𝑎𝑟𝑡𝑖𝑥</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𝑚𝑎𝑟𝑡𝑖𝑥</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max</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en>
                      </m:f>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75F44FD1-5C26-4048-8886-587CBD4F66FF}"/>
                  </a:ext>
                </a:extLst>
              </p:cNvPr>
              <p:cNvSpPr>
                <a:spLocks noRot="1" noChangeAspect="1" noMove="1" noResize="1" noEditPoints="1" noAdjustHandles="1" noChangeArrowheads="1" noChangeShapeType="1" noTextEdit="1"/>
              </p:cNvSpPr>
              <p:nvPr/>
            </p:nvSpPr>
            <p:spPr>
              <a:xfrm>
                <a:off x="1211497" y="5132517"/>
                <a:ext cx="3177793" cy="941155"/>
              </a:xfrm>
              <a:prstGeom prst="rect">
                <a:avLst/>
              </a:prstGeom>
              <a:blipFill>
                <a:blip r:embed="rId3"/>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329B49FF-4E0A-44EB-9DB2-7462035467FF}"/>
              </a:ext>
            </a:extLst>
          </p:cNvPr>
          <p:cNvPicPr>
            <a:picLocks noChangeAspect="1"/>
          </p:cNvPicPr>
          <p:nvPr/>
        </p:nvPicPr>
        <p:blipFill>
          <a:blip r:embed="rId4"/>
          <a:stretch>
            <a:fillRect/>
          </a:stretch>
        </p:blipFill>
        <p:spPr>
          <a:xfrm>
            <a:off x="487349" y="1804394"/>
            <a:ext cx="4626091" cy="3435119"/>
          </a:xfrm>
          <a:prstGeom prst="rect">
            <a:avLst/>
          </a:prstGeom>
        </p:spPr>
      </p:pic>
      <p:pic>
        <p:nvPicPr>
          <p:cNvPr id="12" name="图片 11">
            <a:extLst>
              <a:ext uri="{FF2B5EF4-FFF2-40B4-BE49-F238E27FC236}">
                <a16:creationId xmlns:a16="http://schemas.microsoft.com/office/drawing/2014/main" id="{A90FF4F2-6558-41DE-974A-A7BCA24E0B21}"/>
              </a:ext>
            </a:extLst>
          </p:cNvPr>
          <p:cNvPicPr>
            <a:picLocks/>
          </p:cNvPicPr>
          <p:nvPr/>
        </p:nvPicPr>
        <p:blipFill>
          <a:blip r:embed="rId5"/>
          <a:stretch>
            <a:fillRect/>
          </a:stretch>
        </p:blipFill>
        <p:spPr>
          <a:xfrm>
            <a:off x="6820148" y="1316162"/>
            <a:ext cx="811499" cy="3298004"/>
          </a:xfrm>
          <a:prstGeom prst="rect">
            <a:avLst/>
          </a:prstGeom>
        </p:spPr>
      </p:pic>
      <p:pic>
        <p:nvPicPr>
          <p:cNvPr id="14" name="图片 13">
            <a:extLst>
              <a:ext uri="{FF2B5EF4-FFF2-40B4-BE49-F238E27FC236}">
                <a16:creationId xmlns:a16="http://schemas.microsoft.com/office/drawing/2014/main" id="{3174225D-69B7-416B-B944-E81E7B53EF57}"/>
              </a:ext>
            </a:extLst>
          </p:cNvPr>
          <p:cNvPicPr>
            <a:picLocks/>
          </p:cNvPicPr>
          <p:nvPr/>
        </p:nvPicPr>
        <p:blipFill>
          <a:blip r:embed="rId6"/>
          <a:stretch>
            <a:fillRect/>
          </a:stretch>
        </p:blipFill>
        <p:spPr>
          <a:xfrm>
            <a:off x="8263491" y="1316566"/>
            <a:ext cx="810000" cy="3297600"/>
          </a:xfrm>
          <a:prstGeom prst="rect">
            <a:avLst/>
          </a:prstGeom>
        </p:spPr>
      </p:pic>
      <p:pic>
        <p:nvPicPr>
          <p:cNvPr id="16" name="图片 15">
            <a:extLst>
              <a:ext uri="{FF2B5EF4-FFF2-40B4-BE49-F238E27FC236}">
                <a16:creationId xmlns:a16="http://schemas.microsoft.com/office/drawing/2014/main" id="{E53E4421-5F0B-4484-BF9B-18D22375E6B8}"/>
              </a:ext>
            </a:extLst>
          </p:cNvPr>
          <p:cNvPicPr>
            <a:picLocks/>
          </p:cNvPicPr>
          <p:nvPr/>
        </p:nvPicPr>
        <p:blipFill>
          <a:blip r:embed="rId7"/>
          <a:stretch>
            <a:fillRect/>
          </a:stretch>
        </p:blipFill>
        <p:spPr>
          <a:xfrm>
            <a:off x="9705335" y="1316162"/>
            <a:ext cx="810000" cy="3297600"/>
          </a:xfrm>
          <a:prstGeom prst="rect">
            <a:avLst/>
          </a:prstGeom>
        </p:spPr>
      </p:pic>
      <p:sp>
        <p:nvSpPr>
          <p:cNvPr id="17" name="矩形 16">
            <a:extLst>
              <a:ext uri="{FF2B5EF4-FFF2-40B4-BE49-F238E27FC236}">
                <a16:creationId xmlns:a16="http://schemas.microsoft.com/office/drawing/2014/main" id="{BDC20748-9538-4055-9F7B-57D65D5889C6}"/>
              </a:ext>
            </a:extLst>
          </p:cNvPr>
          <p:cNvSpPr/>
          <p:nvPr/>
        </p:nvSpPr>
        <p:spPr>
          <a:xfrm>
            <a:off x="6940763" y="4839135"/>
            <a:ext cx="3455455" cy="417358"/>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P/E=1, 6000, 16500</a:t>
            </a:r>
            <a:r>
              <a:rPr lang="zh-CN" altLang="en-US" dirty="0">
                <a:solidFill>
                  <a:schemeClr val="tx1">
                    <a:lumMod val="95000"/>
                    <a:lumOff val="5000"/>
                  </a:schemeClr>
                </a:solidFill>
                <a:latin typeface="微软雅黑" panose="020B0503020204020204" charset="-122"/>
                <a:ea typeface="微软雅黑" panose="020B0503020204020204" charset="-122"/>
              </a:rPr>
              <a:t>时的灰度图</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405DC54-72F3-4131-8E0C-4A9081E68FF0}"/>
                  </a:ext>
                </a:extLst>
              </p:cNvPr>
              <p:cNvSpPr/>
              <p:nvPr/>
            </p:nvSpPr>
            <p:spPr>
              <a:xfrm>
                <a:off x="6940763" y="5047814"/>
                <a:ext cx="3677417" cy="1025858"/>
              </a:xfrm>
              <a:prstGeom prst="rect">
                <a:avLst/>
              </a:prstGeom>
            </p:spPr>
            <p:txBody>
              <a:bodyPr wrap="none">
                <a:spAutoFit/>
              </a:bodyPr>
              <a:lstStyle/>
              <a:p>
                <a:pPr indent="127000" algn="ctr" latinLnBrk="1">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𝑃𝑖𝑥𝑒𝑙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𝑚𝑎𝑥</m:t>
                              </m:r>
                            </m:den>
                          </m:f>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×255        </m:t>
                      </m:r>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7405DC54-72F3-4131-8E0C-4A9081E68FF0}"/>
                  </a:ext>
                </a:extLst>
              </p:cNvPr>
              <p:cNvSpPr>
                <a:spLocks noRot="1" noChangeAspect="1" noMove="1" noResize="1" noEditPoints="1" noAdjustHandles="1" noChangeArrowheads="1" noChangeShapeType="1" noTextEdit="1"/>
              </p:cNvSpPr>
              <p:nvPr/>
            </p:nvSpPr>
            <p:spPr>
              <a:xfrm>
                <a:off x="6940763" y="5047814"/>
                <a:ext cx="3677417" cy="102585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524889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493538" cy="523220"/>
          </a:xfrm>
          <a:prstGeom prst="rect">
            <a:avLst/>
          </a:prstGeom>
        </p:spPr>
        <p:txBody>
          <a:bodyPr wrap="none">
            <a:spAutoFit/>
          </a:bodyPr>
          <a:lstStyle/>
          <a:p>
            <a:r>
              <a:rPr lang="zh-CN" altLang="en-US" sz="2800" dirty="0"/>
              <a:t>块内比特错误相对分布生成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749471" cy="400110"/>
          </a:xfrm>
          <a:prstGeom prst="rect">
            <a:avLst/>
          </a:prstGeom>
        </p:spPr>
        <p:txBody>
          <a:bodyPr wrap="none">
            <a:spAutoFit/>
          </a:bodyPr>
          <a:lstStyle/>
          <a:p>
            <a:r>
              <a:rPr lang="zh-CN" altLang="en-US" sz="2000" dirty="0"/>
              <a:t>模型的块数据输入形式</a:t>
            </a:r>
            <a:endParaRPr lang="en-US" altLang="zh-CN" sz="2000" dirty="0"/>
          </a:p>
        </p:txBody>
      </p:sp>
      <p:pic>
        <p:nvPicPr>
          <p:cNvPr id="3" name="图片 2">
            <a:extLst>
              <a:ext uri="{FF2B5EF4-FFF2-40B4-BE49-F238E27FC236}">
                <a16:creationId xmlns:a16="http://schemas.microsoft.com/office/drawing/2014/main" id="{214A8596-2760-48EB-BF5B-52FF98B04B66}"/>
              </a:ext>
            </a:extLst>
          </p:cNvPr>
          <p:cNvPicPr>
            <a:picLocks noChangeAspect="1"/>
          </p:cNvPicPr>
          <p:nvPr/>
        </p:nvPicPr>
        <p:blipFill>
          <a:blip r:embed="rId3"/>
          <a:stretch>
            <a:fillRect/>
          </a:stretch>
        </p:blipFill>
        <p:spPr>
          <a:xfrm>
            <a:off x="5374029" y="1131254"/>
            <a:ext cx="5631809" cy="2835819"/>
          </a:xfrm>
          <a:prstGeom prst="rect">
            <a:avLst/>
          </a:prstGeom>
        </p:spPr>
      </p:pic>
      <p:sp>
        <p:nvSpPr>
          <p:cNvPr id="20" name="矩形 19">
            <a:extLst>
              <a:ext uri="{FF2B5EF4-FFF2-40B4-BE49-F238E27FC236}">
                <a16:creationId xmlns:a16="http://schemas.microsoft.com/office/drawing/2014/main" id="{14CC58F3-AC7B-4BC9-BCF6-7C5192555BEA}"/>
              </a:ext>
            </a:extLst>
          </p:cNvPr>
          <p:cNvSpPr/>
          <p:nvPr/>
        </p:nvSpPr>
        <p:spPr>
          <a:xfrm>
            <a:off x="705381" y="2248443"/>
            <a:ext cx="3798909"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将块数据平铺输入模型；</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生成每个位置的相对分布比值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面临问题：参数过多，不易训练；</a:t>
            </a:r>
          </a:p>
        </p:txBody>
      </p:sp>
      <p:sp>
        <p:nvSpPr>
          <p:cNvPr id="21" name="矩形 20">
            <a:extLst>
              <a:ext uri="{FF2B5EF4-FFF2-40B4-BE49-F238E27FC236}">
                <a16:creationId xmlns:a16="http://schemas.microsoft.com/office/drawing/2014/main" id="{0D33EA28-75F5-4EF5-9B1C-754133B560B2}"/>
              </a:ext>
            </a:extLst>
          </p:cNvPr>
          <p:cNvSpPr/>
          <p:nvPr/>
        </p:nvSpPr>
        <p:spPr>
          <a:xfrm>
            <a:off x="705381" y="4948606"/>
            <a:ext cx="4279690"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每个</a:t>
            </a:r>
            <a:r>
              <a:rPr lang="en-US" altLang="zh-CN" dirty="0">
                <a:solidFill>
                  <a:schemeClr val="tx1">
                    <a:lumMod val="95000"/>
                    <a:lumOff val="5000"/>
                  </a:schemeClr>
                </a:solidFill>
                <a:latin typeface="微软雅黑" panose="020B0503020204020204" charset="-122"/>
                <a:ea typeface="微软雅黑" panose="020B0503020204020204" charset="-122"/>
              </a:rPr>
              <a:t>Page</a:t>
            </a:r>
            <a:r>
              <a:rPr lang="zh-CN" altLang="en-US" dirty="0">
                <a:solidFill>
                  <a:schemeClr val="tx1">
                    <a:lumMod val="95000"/>
                    <a:lumOff val="5000"/>
                  </a:schemeClr>
                </a:solidFill>
                <a:latin typeface="微软雅黑" panose="020B0503020204020204" charset="-122"/>
                <a:ea typeface="微软雅黑" panose="020B0503020204020204" charset="-122"/>
              </a:rPr>
              <a:t>求和输入；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a:t>
            </a:r>
            <a:r>
              <a:rPr lang="en-US" altLang="zh-CN" dirty="0">
                <a:solidFill>
                  <a:schemeClr val="tx1">
                    <a:lumMod val="95000"/>
                    <a:lumOff val="5000"/>
                  </a:schemeClr>
                </a:solidFill>
                <a:latin typeface="微软雅黑" panose="020B0503020204020204" charset="-122"/>
                <a:ea typeface="微软雅黑" panose="020B0503020204020204" charset="-122"/>
              </a:rPr>
              <a:t>Page</a:t>
            </a:r>
            <a:r>
              <a:rPr lang="zh-CN" altLang="en-US" dirty="0">
                <a:solidFill>
                  <a:schemeClr val="tx1">
                    <a:lumMod val="95000"/>
                    <a:lumOff val="5000"/>
                  </a:schemeClr>
                </a:solidFill>
                <a:latin typeface="微软雅黑" panose="020B0503020204020204" charset="-122"/>
                <a:ea typeface="微软雅黑" panose="020B0503020204020204" charset="-122"/>
              </a:rPr>
              <a:t>错误总和的相对分布比值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大大减少了训练参数的数量</a:t>
            </a:r>
          </a:p>
        </p:txBody>
      </p:sp>
      <p:pic>
        <p:nvPicPr>
          <p:cNvPr id="24" name="图片 23">
            <a:extLst>
              <a:ext uri="{FF2B5EF4-FFF2-40B4-BE49-F238E27FC236}">
                <a16:creationId xmlns:a16="http://schemas.microsoft.com/office/drawing/2014/main" id="{B7E649D9-C4A4-44A6-8C6C-0A71E26225BF}"/>
              </a:ext>
            </a:extLst>
          </p:cNvPr>
          <p:cNvPicPr>
            <a:picLocks noChangeAspect="1"/>
          </p:cNvPicPr>
          <p:nvPr/>
        </p:nvPicPr>
        <p:blipFill>
          <a:blip r:embed="rId4"/>
          <a:stretch>
            <a:fillRect/>
          </a:stretch>
        </p:blipFill>
        <p:spPr>
          <a:xfrm>
            <a:off x="4809337" y="3847382"/>
            <a:ext cx="6386663" cy="3010618"/>
          </a:xfrm>
          <a:prstGeom prst="rect">
            <a:avLst/>
          </a:prstGeom>
        </p:spPr>
      </p:pic>
      <p:sp>
        <p:nvSpPr>
          <p:cNvPr id="25" name="矩形 24">
            <a:extLst>
              <a:ext uri="{FF2B5EF4-FFF2-40B4-BE49-F238E27FC236}">
                <a16:creationId xmlns:a16="http://schemas.microsoft.com/office/drawing/2014/main" id="{8F99A3CB-E55B-4372-8247-9C2B97315482}"/>
              </a:ext>
            </a:extLst>
          </p:cNvPr>
          <p:cNvSpPr/>
          <p:nvPr/>
        </p:nvSpPr>
        <p:spPr>
          <a:xfrm>
            <a:off x="6946106" y="673424"/>
            <a:ext cx="3416320" cy="417358"/>
          </a:xfrm>
          <a:prstGeom prst="rect">
            <a:avLst/>
          </a:prstGeom>
        </p:spPr>
        <p:txBody>
          <a:bodyPr wrap="non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模型内部使用全连接神经网络；</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29506922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493538" cy="523220"/>
          </a:xfrm>
          <a:prstGeom prst="rect">
            <a:avLst/>
          </a:prstGeom>
        </p:spPr>
        <p:txBody>
          <a:bodyPr wrap="none">
            <a:spAutoFit/>
          </a:bodyPr>
          <a:lstStyle/>
          <a:p>
            <a:r>
              <a:rPr lang="zh-CN" altLang="en-US" sz="2800" dirty="0"/>
              <a:t>块内比特错误相对分布生成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749471" cy="400110"/>
          </a:xfrm>
          <a:prstGeom prst="rect">
            <a:avLst/>
          </a:prstGeom>
        </p:spPr>
        <p:txBody>
          <a:bodyPr wrap="none">
            <a:spAutoFit/>
          </a:bodyPr>
          <a:lstStyle/>
          <a:p>
            <a:r>
              <a:rPr lang="zh-CN" altLang="en-US" sz="2000" dirty="0"/>
              <a:t>模型的块数据输入形式</a:t>
            </a:r>
            <a:endParaRPr lang="en-US" altLang="zh-CN" sz="2000" dirty="0"/>
          </a:p>
        </p:txBody>
      </p:sp>
      <p:pic>
        <p:nvPicPr>
          <p:cNvPr id="19" name="图片 18">
            <a:extLst>
              <a:ext uri="{FF2B5EF4-FFF2-40B4-BE49-F238E27FC236}">
                <a16:creationId xmlns:a16="http://schemas.microsoft.com/office/drawing/2014/main" id="{31DDABCC-61EB-4B58-9CA0-17290DC240F7}"/>
              </a:ext>
            </a:extLst>
          </p:cNvPr>
          <p:cNvPicPr>
            <a:picLocks noChangeAspect="1"/>
          </p:cNvPicPr>
          <p:nvPr/>
        </p:nvPicPr>
        <p:blipFill>
          <a:blip r:embed="rId3"/>
          <a:stretch>
            <a:fillRect/>
          </a:stretch>
        </p:blipFill>
        <p:spPr>
          <a:xfrm>
            <a:off x="4673655" y="792744"/>
            <a:ext cx="7518345" cy="3065203"/>
          </a:xfrm>
          <a:prstGeom prst="rect">
            <a:avLst/>
          </a:prstGeom>
        </p:spPr>
      </p:pic>
      <p:sp>
        <p:nvSpPr>
          <p:cNvPr id="21" name="矩形 20">
            <a:extLst>
              <a:ext uri="{FF2B5EF4-FFF2-40B4-BE49-F238E27FC236}">
                <a16:creationId xmlns:a16="http://schemas.microsoft.com/office/drawing/2014/main" id="{0D33EA28-75F5-4EF5-9B1C-754133B560B2}"/>
              </a:ext>
            </a:extLst>
          </p:cNvPr>
          <p:cNvSpPr/>
          <p:nvPr/>
        </p:nvSpPr>
        <p:spPr>
          <a:xfrm>
            <a:off x="712055" y="1845164"/>
            <a:ext cx="3519014"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将块数据作为二维图片输入；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生成每个位置的相对分布比值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面临问题：图片纵横比悬殊，不利于卷积核提取特征；</a:t>
            </a:r>
          </a:p>
        </p:txBody>
      </p:sp>
      <p:pic>
        <p:nvPicPr>
          <p:cNvPr id="4" name="图片 3">
            <a:extLst>
              <a:ext uri="{FF2B5EF4-FFF2-40B4-BE49-F238E27FC236}">
                <a16:creationId xmlns:a16="http://schemas.microsoft.com/office/drawing/2014/main" id="{DE127838-CB5B-4541-86E9-922BAE16467B}"/>
              </a:ext>
            </a:extLst>
          </p:cNvPr>
          <p:cNvPicPr>
            <a:picLocks noChangeAspect="1"/>
          </p:cNvPicPr>
          <p:nvPr/>
        </p:nvPicPr>
        <p:blipFill>
          <a:blip r:embed="rId4"/>
          <a:stretch>
            <a:fillRect/>
          </a:stretch>
        </p:blipFill>
        <p:spPr>
          <a:xfrm>
            <a:off x="4673655" y="3921579"/>
            <a:ext cx="7140539" cy="2719411"/>
          </a:xfrm>
          <a:prstGeom prst="rect">
            <a:avLst/>
          </a:prstGeom>
        </p:spPr>
      </p:pic>
      <p:sp>
        <p:nvSpPr>
          <p:cNvPr id="5" name="矩形 4">
            <a:extLst>
              <a:ext uri="{FF2B5EF4-FFF2-40B4-BE49-F238E27FC236}">
                <a16:creationId xmlns:a16="http://schemas.microsoft.com/office/drawing/2014/main" id="{E5560AC8-B752-416D-81AF-BD01CF5E20EC}"/>
              </a:ext>
            </a:extLst>
          </p:cNvPr>
          <p:cNvSpPr/>
          <p:nvPr/>
        </p:nvSpPr>
        <p:spPr>
          <a:xfrm>
            <a:off x="6840083" y="375386"/>
            <a:ext cx="3185487" cy="417358"/>
          </a:xfrm>
          <a:prstGeom prst="rect">
            <a:avLst/>
          </a:prstGeom>
        </p:spPr>
        <p:txBody>
          <a:bodyPr wrap="non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模型内部使用卷积神经网络；</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
        <p:nvSpPr>
          <p:cNvPr id="11" name="矩形 10">
            <a:extLst>
              <a:ext uri="{FF2B5EF4-FFF2-40B4-BE49-F238E27FC236}">
                <a16:creationId xmlns:a16="http://schemas.microsoft.com/office/drawing/2014/main" id="{BD32787D-C259-476A-B082-F75F020BD1F1}"/>
              </a:ext>
            </a:extLst>
          </p:cNvPr>
          <p:cNvSpPr/>
          <p:nvPr/>
        </p:nvSpPr>
        <p:spPr>
          <a:xfrm>
            <a:off x="712055" y="4832787"/>
            <a:ext cx="3808574"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将块数据作为多通道二维图片输入；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生成每个位置的相对分布比值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解决了纵横比悬殊的问题</a:t>
            </a:r>
          </a:p>
        </p:txBody>
      </p:sp>
    </p:spTree>
    <p:extLst>
      <p:ext uri="{BB962C8B-B14F-4D97-AF65-F5344CB8AC3E}">
        <p14:creationId xmlns:p14="http://schemas.microsoft.com/office/powerpoint/2010/main" val="222249150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493538" cy="523220"/>
          </a:xfrm>
          <a:prstGeom prst="rect">
            <a:avLst/>
          </a:prstGeom>
        </p:spPr>
        <p:txBody>
          <a:bodyPr wrap="none">
            <a:spAutoFit/>
          </a:bodyPr>
          <a:lstStyle/>
          <a:p>
            <a:r>
              <a:rPr lang="zh-CN" altLang="en-US" sz="2800" dirty="0"/>
              <a:t>块内比特错误相对分布生成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492990" cy="400110"/>
          </a:xfrm>
          <a:prstGeom prst="rect">
            <a:avLst/>
          </a:prstGeom>
        </p:spPr>
        <p:txBody>
          <a:bodyPr wrap="none">
            <a:spAutoFit/>
          </a:bodyPr>
          <a:lstStyle/>
          <a:p>
            <a:r>
              <a:rPr lang="zh-CN" altLang="en-US" sz="2000" dirty="0"/>
              <a:t>模型的条件输入形式</a:t>
            </a:r>
            <a:endParaRPr lang="en-US" altLang="zh-CN" sz="2000" dirty="0"/>
          </a:p>
        </p:txBody>
      </p:sp>
      <p:sp>
        <p:nvSpPr>
          <p:cNvPr id="20" name="矩形 19">
            <a:extLst>
              <a:ext uri="{FF2B5EF4-FFF2-40B4-BE49-F238E27FC236}">
                <a16:creationId xmlns:a16="http://schemas.microsoft.com/office/drawing/2014/main" id="{14CC58F3-AC7B-4BC9-BCF6-7C5192555BEA}"/>
              </a:ext>
            </a:extLst>
          </p:cNvPr>
          <p:cNvSpPr/>
          <p:nvPr/>
        </p:nvSpPr>
        <p:spPr>
          <a:xfrm>
            <a:off x="705382" y="2248444"/>
            <a:ext cx="4279690"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值归一化，正则化后直接输入模型</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0D33EA28-75F5-4EF5-9B1C-754133B560B2}"/>
              </a:ext>
            </a:extLst>
          </p:cNvPr>
          <p:cNvSpPr/>
          <p:nvPr/>
        </p:nvSpPr>
        <p:spPr>
          <a:xfrm>
            <a:off x="705382" y="3943036"/>
            <a:ext cx="4279690" cy="185775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值编码为类别向量输入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例如</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值集合为</a:t>
            </a:r>
            <a:r>
              <a:rPr lang="en-US" altLang="zh-CN" dirty="0">
                <a:solidFill>
                  <a:schemeClr val="tx1">
                    <a:lumMod val="95000"/>
                    <a:lumOff val="5000"/>
                  </a:schemeClr>
                </a:solidFill>
                <a:latin typeface="微软雅黑" panose="020B0503020204020204" charset="-122"/>
                <a:ea typeface="微软雅黑" panose="020B0503020204020204" charset="-122"/>
              </a:rPr>
              <a:t>{1, 1000, 2000}</a:t>
            </a:r>
            <a:r>
              <a:rPr lang="zh-CN" altLang="en-US" dirty="0">
                <a:solidFill>
                  <a:schemeClr val="tx1">
                    <a:lumMod val="95000"/>
                    <a:lumOff val="5000"/>
                  </a:schemeClr>
                </a:solidFill>
                <a:latin typeface="微软雅黑" panose="020B0503020204020204" charset="-122"/>
                <a:ea typeface="微软雅黑" panose="020B0503020204020204" charset="-122"/>
              </a:rPr>
              <a:t>，则</a:t>
            </a:r>
            <a:r>
              <a:rPr lang="en-US" altLang="zh-CN" dirty="0">
                <a:solidFill>
                  <a:schemeClr val="tx1">
                    <a:lumMod val="95000"/>
                    <a:lumOff val="5000"/>
                  </a:schemeClr>
                </a:solidFill>
                <a:latin typeface="微软雅黑" panose="020B0503020204020204" charset="-122"/>
                <a:ea typeface="微软雅黑" panose="020B0503020204020204" charset="-122"/>
              </a:rPr>
              <a:t>P/E = 1</a:t>
            </a:r>
            <a:r>
              <a:rPr lang="en-US" altLang="zh-CN" dirty="0">
                <a:solidFill>
                  <a:schemeClr val="tx1">
                    <a:lumMod val="95000"/>
                    <a:lumOff val="5000"/>
                  </a:schemeClr>
                </a:solidFill>
                <a:latin typeface="微软雅黑" panose="020B0503020204020204" charset="-122"/>
                <a:ea typeface="微软雅黑" panose="020B0503020204020204" charset="-122"/>
                <a:sym typeface="Wingdings" panose="05000000000000000000" pitchFamily="2" charset="2"/>
              </a:rPr>
              <a:t>(1, 0, 0)</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sym typeface="Wingdings" panose="05000000000000000000" pitchFamily="2" charset="2"/>
              </a:rPr>
              <a:t>P/E = 1000(0, 1, 0)</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sym typeface="Wingdings" panose="05000000000000000000" pitchFamily="2" charset="2"/>
              </a:rPr>
              <a:t>P/E = 2000(0, 0, 1)</a:t>
            </a:r>
            <a:endParaRPr lang="zh-CN" altLang="en-US" dirty="0">
              <a:solidFill>
                <a:schemeClr val="tx1">
                  <a:lumMod val="95000"/>
                  <a:lumOff val="5000"/>
                </a:schemeClr>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ABBA7384-3BD6-43F8-ADB3-2FC31DCEBE29}"/>
              </a:ext>
            </a:extLst>
          </p:cNvPr>
          <p:cNvPicPr>
            <a:picLocks noChangeAspect="1"/>
          </p:cNvPicPr>
          <p:nvPr/>
        </p:nvPicPr>
        <p:blipFill>
          <a:blip r:embed="rId3"/>
          <a:stretch>
            <a:fillRect/>
          </a:stretch>
        </p:blipFill>
        <p:spPr>
          <a:xfrm>
            <a:off x="6732998" y="3385999"/>
            <a:ext cx="4279691" cy="3398725"/>
          </a:xfrm>
          <a:prstGeom prst="rect">
            <a:avLst/>
          </a:prstGeom>
        </p:spPr>
      </p:pic>
      <p:pic>
        <p:nvPicPr>
          <p:cNvPr id="6" name="图片 5">
            <a:extLst>
              <a:ext uri="{FF2B5EF4-FFF2-40B4-BE49-F238E27FC236}">
                <a16:creationId xmlns:a16="http://schemas.microsoft.com/office/drawing/2014/main" id="{2679DCEB-DE57-455B-A84D-986ECB306C37}"/>
              </a:ext>
            </a:extLst>
          </p:cNvPr>
          <p:cNvPicPr>
            <a:picLocks noChangeAspect="1"/>
          </p:cNvPicPr>
          <p:nvPr/>
        </p:nvPicPr>
        <p:blipFill>
          <a:blip r:embed="rId4"/>
          <a:stretch>
            <a:fillRect/>
          </a:stretch>
        </p:blipFill>
        <p:spPr>
          <a:xfrm>
            <a:off x="7051140" y="1131254"/>
            <a:ext cx="3961549" cy="1881475"/>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62772FE-D6D2-474A-9C8F-49E562040690}"/>
                  </a:ext>
                </a:extLst>
              </p:cNvPr>
              <p:cNvSpPr/>
              <p:nvPr/>
            </p:nvSpPr>
            <p:spPr>
              <a:xfrm>
                <a:off x="702966" y="5865385"/>
                <a:ext cx="6094745"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𝑑𝑎𝑡𝑎</m:t>
                          </m:r>
                        </m:e>
                        <m:sub>
                          <m:r>
                            <a:rPr lang="en-US" altLang="zh-CN" b="0" i="0" smtClean="0">
                              <a:latin typeface="Cambria Math" panose="02040503050406030204" pitchFamily="18" charset="0"/>
                            </a:rPr>
                            <m:t>1</m:t>
                          </m:r>
                          <m:r>
                            <a:rPr lang="zh-CN" altLang="en-US" i="0">
                              <a:latin typeface="Cambria Math" panose="02040503050406030204" pitchFamily="18" charset="0"/>
                            </a:rPr>
                            <m:t>700</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300</m:t>
                          </m:r>
                        </m:num>
                        <m:den>
                          <m:r>
                            <a:rPr lang="zh-CN" altLang="en-US" i="0">
                              <a:latin typeface="Cambria Math" panose="02040503050406030204" pitchFamily="18" charset="0"/>
                            </a:rPr>
                            <m:t>300+700</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𝑑𝑎𝑡𝑎</m:t>
                          </m:r>
                        </m:e>
                        <m:sub>
                          <m:r>
                            <a:rPr lang="en-US" altLang="zh-CN" b="0" i="0" smtClean="0">
                              <a:latin typeface="Cambria Math" panose="02040503050406030204" pitchFamily="18" charset="0"/>
                            </a:rPr>
                            <m:t>1</m:t>
                          </m:r>
                          <m:r>
                            <a:rPr lang="zh-CN" altLang="en-US" i="0">
                              <a:latin typeface="Cambria Math" panose="02040503050406030204" pitchFamily="18" charset="0"/>
                            </a:rPr>
                            <m:t>000</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700</m:t>
                          </m:r>
                        </m:num>
                        <m:den>
                          <m:r>
                            <a:rPr lang="zh-CN" altLang="en-US" i="0">
                              <a:latin typeface="Cambria Math" panose="02040503050406030204" pitchFamily="18" charset="0"/>
                            </a:rPr>
                            <m:t>300+700</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𝑑𝑎𝑡𝑎</m:t>
                          </m:r>
                        </m:e>
                        <m:sub>
                          <m:r>
                            <a:rPr lang="en-US" altLang="zh-CN" b="0" i="0" smtClean="0">
                              <a:latin typeface="Cambria Math" panose="02040503050406030204" pitchFamily="18" charset="0"/>
                            </a:rPr>
                            <m:t>2</m:t>
                          </m:r>
                          <m:r>
                            <a:rPr lang="zh-CN" altLang="en-US" i="0">
                              <a:latin typeface="Cambria Math" panose="02040503050406030204" pitchFamily="18" charset="0"/>
                            </a:rPr>
                            <m:t>000</m:t>
                          </m:r>
                        </m:sub>
                      </m:sSub>
                    </m:oMath>
                  </m:oMathPara>
                </a14:m>
                <a:endParaRPr lang="zh-CN" altLang="en-US" dirty="0"/>
              </a:p>
            </p:txBody>
          </p:sp>
        </mc:Choice>
        <mc:Fallback xmlns="">
          <p:sp>
            <p:nvSpPr>
              <p:cNvPr id="7" name="矩形 6">
                <a:extLst>
                  <a:ext uri="{FF2B5EF4-FFF2-40B4-BE49-F238E27FC236}">
                    <a16:creationId xmlns:a16="http://schemas.microsoft.com/office/drawing/2014/main" id="{562772FE-D6D2-474A-9C8F-49E562040690}"/>
                  </a:ext>
                </a:extLst>
              </p:cNvPr>
              <p:cNvSpPr>
                <a:spLocks noRot="1" noChangeAspect="1" noMove="1" noResize="1" noEditPoints="1" noAdjustHandles="1" noChangeArrowheads="1" noChangeShapeType="1" noTextEdit="1"/>
              </p:cNvSpPr>
              <p:nvPr/>
            </p:nvSpPr>
            <p:spPr>
              <a:xfrm>
                <a:off x="702966" y="5865385"/>
                <a:ext cx="6094745" cy="61734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523203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234225" y="832585"/>
            <a:ext cx="1723549" cy="1384995"/>
          </a:xfrm>
          <a:prstGeom prst="rect">
            <a:avLst/>
          </a:prstGeom>
        </p:spPr>
        <p:txBody>
          <a:bodyPr wrap="none">
            <a:spAutoFit/>
          </a:bodyPr>
          <a:lstStyle/>
          <a:p>
            <a:pPr algn="ctr"/>
            <a:r>
              <a:rPr lang="zh-CN" altLang="en-US" sz="6000" dirty="0">
                <a:latin typeface="+mj-lt"/>
              </a:rPr>
              <a:t>目录</a:t>
            </a:r>
            <a:endParaRPr lang="en-US" altLang="zh-CN" sz="6000" dirty="0">
              <a:latin typeface="+mj-lt"/>
            </a:endParaRPr>
          </a:p>
          <a:p>
            <a:pPr algn="ctr"/>
            <a:r>
              <a:rPr lang="en-US" altLang="zh-CN" sz="2400" dirty="0">
                <a:latin typeface="+mj-lt"/>
              </a:rPr>
              <a:t>CONTENT</a:t>
            </a:r>
          </a:p>
        </p:txBody>
      </p:sp>
      <p:sp>
        <p:nvSpPr>
          <p:cNvPr id="16" name="文本框 15"/>
          <p:cNvSpPr txBox="1"/>
          <p:nvPr/>
        </p:nvSpPr>
        <p:spPr>
          <a:xfrm>
            <a:off x="726712" y="3991827"/>
            <a:ext cx="146119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ONE</a:t>
            </a:r>
            <a:endParaRPr lang="zh-CN" altLang="en-US" dirty="0">
              <a:latin typeface="+mj-lt"/>
              <a:ea typeface="微软雅黑" panose="020B0503020204020204" charset="-122"/>
            </a:endParaRPr>
          </a:p>
        </p:txBody>
      </p:sp>
      <p:sp>
        <p:nvSpPr>
          <p:cNvPr id="17" name="文本框 16"/>
          <p:cNvSpPr txBox="1"/>
          <p:nvPr/>
        </p:nvSpPr>
        <p:spPr>
          <a:xfrm>
            <a:off x="2485256" y="3991827"/>
            <a:ext cx="1587032"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TWO</a:t>
            </a:r>
            <a:endParaRPr lang="zh-CN" altLang="en-US" dirty="0">
              <a:latin typeface="+mj-lt"/>
              <a:ea typeface="微软雅黑" panose="020B0503020204020204" charset="-122"/>
            </a:endParaRPr>
          </a:p>
        </p:txBody>
      </p:sp>
      <p:sp>
        <p:nvSpPr>
          <p:cNvPr id="18" name="文本框 17"/>
          <p:cNvSpPr txBox="1"/>
          <p:nvPr/>
        </p:nvSpPr>
        <p:spPr>
          <a:xfrm>
            <a:off x="4309062" y="3991827"/>
            <a:ext cx="1712161"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THREE</a:t>
            </a:r>
            <a:endParaRPr lang="zh-CN" altLang="en-US" dirty="0">
              <a:latin typeface="+mj-lt"/>
              <a:ea typeface="微软雅黑" panose="020B0503020204020204" charset="-122"/>
            </a:endParaRPr>
          </a:p>
        </p:txBody>
      </p:sp>
      <p:sp>
        <p:nvSpPr>
          <p:cNvPr id="19" name="文本框 18"/>
          <p:cNvSpPr txBox="1"/>
          <p:nvPr/>
        </p:nvSpPr>
        <p:spPr>
          <a:xfrm>
            <a:off x="6343140" y="3991827"/>
            <a:ext cx="140510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FOUR</a:t>
            </a:r>
            <a:endParaRPr kumimoji="1" lang="zh-CN" altLang="en-US" dirty="0">
              <a:latin typeface="+mj-lt"/>
              <a:ea typeface="微软雅黑" panose="020B0503020204020204" charset="-122"/>
            </a:endParaRPr>
          </a:p>
        </p:txBody>
      </p:sp>
      <p:sp>
        <p:nvSpPr>
          <p:cNvPr id="20" name="文本框 19"/>
          <p:cNvSpPr txBox="1"/>
          <p:nvPr/>
        </p:nvSpPr>
        <p:spPr>
          <a:xfrm>
            <a:off x="8262732" y="3991827"/>
            <a:ext cx="1214679"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FIVE</a:t>
            </a:r>
            <a:endParaRPr kumimoji="1" lang="zh-CN" altLang="en-US" dirty="0">
              <a:latin typeface="+mj-lt"/>
              <a:ea typeface="微软雅黑" panose="020B0503020204020204" charset="-122"/>
            </a:endParaRPr>
          </a:p>
        </p:txBody>
      </p:sp>
      <p:sp>
        <p:nvSpPr>
          <p:cNvPr id="21" name="文本框 20"/>
          <p:cNvSpPr txBox="1"/>
          <p:nvPr/>
        </p:nvSpPr>
        <p:spPr>
          <a:xfrm>
            <a:off x="10125106" y="3991827"/>
            <a:ext cx="1221273"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SIX</a:t>
            </a:r>
            <a:endParaRPr kumimoji="1" lang="zh-CN" altLang="en-US" dirty="0">
              <a:latin typeface="+mj-lt"/>
              <a:ea typeface="微软雅黑" panose="020B0503020204020204" charset="-122"/>
            </a:endParaRPr>
          </a:p>
        </p:txBody>
      </p:sp>
      <p:sp>
        <p:nvSpPr>
          <p:cNvPr id="22" name="文本框 21"/>
          <p:cNvSpPr txBox="1"/>
          <p:nvPr/>
        </p:nvSpPr>
        <p:spPr>
          <a:xfrm>
            <a:off x="581412" y="3527070"/>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选题背景</a:t>
            </a:r>
          </a:p>
        </p:txBody>
      </p:sp>
      <p:sp>
        <p:nvSpPr>
          <p:cNvPr id="23" name="文本框 22"/>
          <p:cNvSpPr txBox="1"/>
          <p:nvPr/>
        </p:nvSpPr>
        <p:spPr>
          <a:xfrm>
            <a:off x="2380859" y="3527070"/>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任务要求</a:t>
            </a:r>
          </a:p>
        </p:txBody>
      </p:sp>
      <p:sp>
        <p:nvSpPr>
          <p:cNvPr id="24" name="文本框 23"/>
          <p:cNvSpPr txBox="1"/>
          <p:nvPr/>
        </p:nvSpPr>
        <p:spPr>
          <a:xfrm>
            <a:off x="4284703" y="3527070"/>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方案设计</a:t>
            </a:r>
          </a:p>
        </p:txBody>
      </p:sp>
      <p:sp>
        <p:nvSpPr>
          <p:cNvPr id="25" name="文本框 24"/>
          <p:cNvSpPr txBox="1"/>
          <p:nvPr/>
        </p:nvSpPr>
        <p:spPr>
          <a:xfrm>
            <a:off x="6131799" y="3527070"/>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技术实现</a:t>
            </a:r>
            <a:endParaRPr kumimoji="1" lang="zh-CN" altLang="en-US" sz="2800" b="1" dirty="0">
              <a:latin typeface="+mj-lt"/>
              <a:ea typeface="微软雅黑" panose="020B0503020204020204" charset="-122"/>
            </a:endParaRPr>
          </a:p>
        </p:txBody>
      </p:sp>
      <p:sp>
        <p:nvSpPr>
          <p:cNvPr id="26" name="文本框 25"/>
          <p:cNvSpPr txBox="1"/>
          <p:nvPr/>
        </p:nvSpPr>
        <p:spPr>
          <a:xfrm>
            <a:off x="7994173" y="3527070"/>
            <a:ext cx="1751798" cy="593752"/>
          </a:xfrm>
          <a:prstGeom prst="rect">
            <a:avLst/>
          </a:prstGeom>
          <a:noFill/>
        </p:spPr>
        <p:txBody>
          <a:bodyPr wrap="square" rtlCol="0">
            <a:spAutoFit/>
          </a:bodyPr>
          <a:lstStyle/>
          <a:p>
            <a:pPr algn="ctr" defTabSz="608965">
              <a:lnSpc>
                <a:spcPct val="130000"/>
              </a:lnSpc>
            </a:pPr>
            <a:r>
              <a:rPr kumimoji="1" lang="zh-CN" altLang="en-US" sz="2800" b="1" dirty="0">
                <a:latin typeface="+mj-lt"/>
                <a:ea typeface="微软雅黑" panose="020B0503020204020204" charset="-122"/>
              </a:rPr>
              <a:t>成果展示</a:t>
            </a:r>
          </a:p>
        </p:txBody>
      </p:sp>
      <p:sp>
        <p:nvSpPr>
          <p:cNvPr id="27" name="文本框 26"/>
          <p:cNvSpPr txBox="1"/>
          <p:nvPr/>
        </p:nvSpPr>
        <p:spPr>
          <a:xfrm>
            <a:off x="9856547" y="3499370"/>
            <a:ext cx="1751798" cy="652486"/>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参考文献</a:t>
            </a:r>
            <a:endParaRPr kumimoji="1" lang="zh-CN" altLang="en-US" sz="2800" b="1" dirty="0">
              <a:latin typeface="+mj-lt"/>
              <a:ea typeface="微软雅黑" panose="020B0503020204020204" charset="-122"/>
            </a:endParaRPr>
          </a:p>
        </p:txBody>
      </p:sp>
      <p:sp>
        <p:nvSpPr>
          <p:cNvPr id="30" name="矩形 29"/>
          <p:cNvSpPr/>
          <p:nvPr/>
        </p:nvSpPr>
        <p:spPr>
          <a:xfrm>
            <a:off x="661823" y="4467111"/>
            <a:ext cx="1638300"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2522373" y="4467111"/>
            <a:ext cx="1638300"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a:off x="4382923" y="4467111"/>
            <a:ext cx="1638300"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6245297" y="4467111"/>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8107671" y="4467111"/>
            <a:ext cx="1638300"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矩形 34"/>
          <p:cNvSpPr/>
          <p:nvPr/>
        </p:nvSpPr>
        <p:spPr>
          <a:xfrm>
            <a:off x="9970045" y="4467111"/>
            <a:ext cx="1638300"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块内比特错误总数生成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1980029" cy="400110"/>
          </a:xfrm>
          <a:prstGeom prst="rect">
            <a:avLst/>
          </a:prstGeom>
        </p:spPr>
        <p:txBody>
          <a:bodyPr wrap="none">
            <a:spAutoFit/>
          </a:bodyPr>
          <a:lstStyle/>
          <a:p>
            <a:r>
              <a:rPr lang="zh-CN" altLang="en-US" sz="2000" dirty="0"/>
              <a:t>频数分布直方图</a:t>
            </a:r>
            <a:endParaRPr lang="en-US" altLang="zh-CN" sz="2000" dirty="0"/>
          </a:p>
        </p:txBody>
      </p:sp>
      <mc:AlternateContent xmlns:mc="http://schemas.openxmlformats.org/markup-compatibility/2006" xmlns:cx1="http://schemas.microsoft.com/office/drawing/2015/9/8/chartex">
        <mc:Choice Requires="cx1">
          <p:graphicFrame>
            <p:nvGraphicFramePr>
              <p:cNvPr id="11" name="图表 10">
                <a:extLst>
                  <a:ext uri="{FF2B5EF4-FFF2-40B4-BE49-F238E27FC236}">
                    <a16:creationId xmlns:a16="http://schemas.microsoft.com/office/drawing/2014/main" id="{55609EE0-D8A3-45A6-8525-8BD85BAB1DF4}"/>
                  </a:ext>
                </a:extLst>
              </p:cNvPr>
              <p:cNvGraphicFramePr/>
              <p:nvPr>
                <p:extLst>
                  <p:ext uri="{D42A27DB-BD31-4B8C-83A1-F6EECF244321}">
                    <p14:modId xmlns:p14="http://schemas.microsoft.com/office/powerpoint/2010/main" val="1814875634"/>
                  </p:ext>
                </p:extLst>
              </p:nvPr>
            </p:nvGraphicFramePr>
            <p:xfrm>
              <a:off x="491532" y="3158932"/>
              <a:ext cx="5128217" cy="359205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1" name="图表 10">
                <a:extLst>
                  <a:ext uri="{FF2B5EF4-FFF2-40B4-BE49-F238E27FC236}">
                    <a16:creationId xmlns:a16="http://schemas.microsoft.com/office/drawing/2014/main" id="{55609EE0-D8A3-45A6-8525-8BD85BAB1DF4}"/>
                  </a:ext>
                </a:extLst>
              </p:cNvPr>
              <p:cNvPicPr>
                <a:picLocks noGrp="1" noRot="1" noChangeAspect="1" noMove="1" noResize="1" noEditPoints="1" noAdjustHandles="1" noChangeArrowheads="1" noChangeShapeType="1"/>
              </p:cNvPicPr>
              <p:nvPr/>
            </p:nvPicPr>
            <p:blipFill>
              <a:blip r:embed="rId4"/>
              <a:stretch>
                <a:fillRect/>
              </a:stretch>
            </p:blipFill>
            <p:spPr>
              <a:xfrm>
                <a:off x="491532" y="3158932"/>
                <a:ext cx="5128217" cy="3592054"/>
              </a:xfrm>
              <a:prstGeom prst="rect">
                <a:avLst/>
              </a:prstGeom>
            </p:spPr>
          </p:pic>
        </mc:Fallback>
      </mc:AlternateContent>
      <p:sp>
        <p:nvSpPr>
          <p:cNvPr id="5" name="矩形 4">
            <a:extLst>
              <a:ext uri="{FF2B5EF4-FFF2-40B4-BE49-F238E27FC236}">
                <a16:creationId xmlns:a16="http://schemas.microsoft.com/office/drawing/2014/main" id="{543EABC4-E4DB-4CA2-A00F-3EEDF14412BC}"/>
              </a:ext>
            </a:extLst>
          </p:cNvPr>
          <p:cNvSpPr/>
          <p:nvPr/>
        </p:nvSpPr>
        <p:spPr>
          <a:xfrm>
            <a:off x="491533" y="1619083"/>
            <a:ext cx="5128216"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由频数分布直方图获得块错误总数在各区间的频率分布向量；以频率代替概率进行随机抽样来生成块错误总数；</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7D02C54F-62A9-4B41-9852-BF63192B5B1B}"/>
              </a:ext>
            </a:extLst>
          </p:cNvPr>
          <p:cNvPicPr>
            <a:picLocks noChangeAspect="1"/>
          </p:cNvPicPr>
          <p:nvPr/>
        </p:nvPicPr>
        <p:blipFill>
          <a:blip r:embed="rId5"/>
          <a:stretch>
            <a:fillRect/>
          </a:stretch>
        </p:blipFill>
        <p:spPr>
          <a:xfrm>
            <a:off x="6572253" y="4003702"/>
            <a:ext cx="5362578" cy="1902513"/>
          </a:xfrm>
          <a:prstGeom prst="rect">
            <a:avLst/>
          </a:prstGeom>
        </p:spPr>
      </p:pic>
      <p:sp>
        <p:nvSpPr>
          <p:cNvPr id="9" name="矩形 8">
            <a:extLst>
              <a:ext uri="{FF2B5EF4-FFF2-40B4-BE49-F238E27FC236}">
                <a16:creationId xmlns:a16="http://schemas.microsoft.com/office/drawing/2014/main" id="{A5936E5C-F651-4295-996C-02BC605CEADC}"/>
              </a:ext>
            </a:extLst>
          </p:cNvPr>
          <p:cNvSpPr/>
          <p:nvPr/>
        </p:nvSpPr>
        <p:spPr>
          <a:xfrm>
            <a:off x="6736639" y="3795023"/>
            <a:ext cx="4821787"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在一定条件组合下的块错误总数频率分布向量</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8064854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块内比特错误总数生成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236510" cy="400110"/>
          </a:xfrm>
          <a:prstGeom prst="rect">
            <a:avLst/>
          </a:prstGeom>
        </p:spPr>
        <p:txBody>
          <a:bodyPr wrap="none">
            <a:spAutoFit/>
          </a:bodyPr>
          <a:lstStyle/>
          <a:p>
            <a:r>
              <a:rPr lang="zh-CN" altLang="en-US" sz="2000" dirty="0"/>
              <a:t>基于生成对抗网络</a:t>
            </a:r>
            <a:endParaRPr lang="en-US" altLang="zh-CN" sz="2000" dirty="0"/>
          </a:p>
        </p:txBody>
      </p:sp>
      <p:sp>
        <p:nvSpPr>
          <p:cNvPr id="20" name="矩形 19">
            <a:extLst>
              <a:ext uri="{FF2B5EF4-FFF2-40B4-BE49-F238E27FC236}">
                <a16:creationId xmlns:a16="http://schemas.microsoft.com/office/drawing/2014/main" id="{14CC58F3-AC7B-4BC9-BCF6-7C5192555BEA}"/>
              </a:ext>
            </a:extLst>
          </p:cNvPr>
          <p:cNvSpPr/>
          <p:nvPr/>
        </p:nvSpPr>
        <p:spPr>
          <a:xfrm>
            <a:off x="491533" y="1697061"/>
            <a:ext cx="4279690" cy="329814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将将块错误总数分布所处的区间分为</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个子区间，以相同测试条件下若干个（例如</a:t>
            </a:r>
            <a:r>
              <a:rPr lang="en-US" altLang="zh-CN" dirty="0">
                <a:solidFill>
                  <a:schemeClr val="tx1">
                    <a:lumMod val="95000"/>
                    <a:lumOff val="5000"/>
                  </a:schemeClr>
                </a:solidFill>
                <a:latin typeface="微软雅黑" panose="020B0503020204020204" charset="-122"/>
                <a:ea typeface="微软雅黑" panose="020B0503020204020204" charset="-122"/>
              </a:rPr>
              <a:t>3000</a:t>
            </a:r>
            <a:r>
              <a:rPr lang="zh-CN" altLang="en-US" dirty="0">
                <a:solidFill>
                  <a:schemeClr val="tx1">
                    <a:lumMod val="95000"/>
                    <a:lumOff val="5000"/>
                  </a:schemeClr>
                </a:solidFill>
                <a:latin typeface="微软雅黑" panose="020B0503020204020204" charset="-122"/>
                <a:ea typeface="微软雅黑" panose="020B0503020204020204" charset="-122"/>
              </a:rPr>
              <a:t>块）块的错误总数为一组，统计其落在这</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个区间的频率，以这</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个频率数据构成训练数据集中的一条数据。最终将构造的数据集输入到条件生成对抗网络当中进行训练，以此方式学习得到块在不同测试条件下，错误总数的分布情况。</a:t>
            </a:r>
          </a:p>
        </p:txBody>
      </p:sp>
      <p:pic>
        <p:nvPicPr>
          <p:cNvPr id="3" name="图片 2">
            <a:extLst>
              <a:ext uri="{FF2B5EF4-FFF2-40B4-BE49-F238E27FC236}">
                <a16:creationId xmlns:a16="http://schemas.microsoft.com/office/drawing/2014/main" id="{7439A408-1443-4DD4-B781-8F9089D4278F}"/>
              </a:ext>
            </a:extLst>
          </p:cNvPr>
          <p:cNvPicPr>
            <a:picLocks noChangeAspect="1"/>
          </p:cNvPicPr>
          <p:nvPr/>
        </p:nvPicPr>
        <p:blipFill>
          <a:blip r:embed="rId3"/>
          <a:stretch>
            <a:fillRect/>
          </a:stretch>
        </p:blipFill>
        <p:spPr>
          <a:xfrm>
            <a:off x="5085178" y="3309174"/>
            <a:ext cx="6401440" cy="3319580"/>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9B07931-8309-47DD-BD09-A952F12FA553}"/>
                  </a:ext>
                </a:extLst>
              </p:cNvPr>
              <p:cNvSpPr/>
              <p:nvPr/>
            </p:nvSpPr>
            <p:spPr>
              <a:xfrm>
                <a:off x="5708660" y="993119"/>
                <a:ext cx="5154476" cy="2353016"/>
              </a:xfrm>
              <a:prstGeom prst="rect">
                <a:avLst/>
              </a:prstGeom>
            </p:spPr>
            <p:txBody>
              <a:bodyPr wrap="square">
                <a:spAutoFit/>
              </a:bodyPr>
              <a:lstStyle/>
              <a:p>
                <a:pPr indent="266700" algn="just" latinLnBrk="1">
                  <a:lnSpc>
                    <a:spcPct val="150000"/>
                  </a:lnSpc>
                  <a:spcAft>
                    <a:spcPts val="0"/>
                  </a:spcAft>
                </a:pPr>
                <a:r>
                  <a:rPr lang="zh-CN" altLang="zh-CN" kern="100" dirty="0">
                    <a:latin typeface="+mn-ea"/>
                    <a:cs typeface="Times New Roman" panose="02020603050405020304" pitchFamily="18" charset="0"/>
                  </a:rPr>
                  <a:t>考虑的解决方法，（</a:t>
                </a:r>
                <a:r>
                  <a:rPr lang="en-US" altLang="zh-CN" kern="100" dirty="0">
                    <a:latin typeface="+mn-ea"/>
                    <a:cs typeface="Times New Roman" panose="02020603050405020304" pitchFamily="18" charset="0"/>
                  </a:rPr>
                  <a:t>1</a:t>
                </a:r>
                <a:r>
                  <a:rPr lang="zh-CN" altLang="zh-CN" kern="100" dirty="0">
                    <a:latin typeface="+mn-ea"/>
                    <a:cs typeface="Times New Roman" panose="02020603050405020304" pitchFamily="18" charset="0"/>
                  </a:rPr>
                  <a:t>）增加所测试的块的数量；（</a:t>
                </a:r>
                <a:r>
                  <a:rPr lang="en-US" altLang="zh-CN" kern="100" dirty="0">
                    <a:latin typeface="+mn-ea"/>
                    <a:cs typeface="Times New Roman" panose="02020603050405020304" pitchFamily="18" charset="0"/>
                  </a:rPr>
                  <a:t>2</a:t>
                </a:r>
                <a:r>
                  <a:rPr lang="zh-CN" altLang="zh-CN" kern="100" dirty="0">
                    <a:latin typeface="+mn-ea"/>
                    <a:cs typeface="Times New Roman" panose="02020603050405020304" pitchFamily="18" charset="0"/>
                  </a:rPr>
                  <a:t>）对已有的块数据进行复用，</a:t>
                </a:r>
                <a:r>
                  <a:rPr lang="zh-CN" altLang="en-US" kern="100" dirty="0">
                    <a:latin typeface="+mn-ea"/>
                    <a:cs typeface="Times New Roman" panose="02020603050405020304" pitchFamily="18" charset="0"/>
                  </a:rPr>
                  <a:t>例如</a:t>
                </a:r>
                <a:r>
                  <a:rPr lang="en-US" altLang="zh-CN" kern="100" dirty="0">
                    <a:latin typeface="+mn-ea"/>
                    <a:cs typeface="Times New Roman" panose="02020603050405020304" pitchFamily="18" charset="0"/>
                  </a:rPr>
                  <a:t>6000</a:t>
                </a:r>
                <a:r>
                  <a:rPr lang="zh-CN" altLang="zh-CN" kern="100" dirty="0">
                    <a:latin typeface="+mn-ea"/>
                    <a:cs typeface="Times New Roman" panose="02020603050405020304" pitchFamily="18" charset="0"/>
                  </a:rPr>
                  <a:t>个块可被分为两组，从这</a:t>
                </a:r>
                <a:r>
                  <a:rPr lang="en-US" altLang="zh-CN" kern="100" dirty="0">
                    <a:latin typeface="+mn-ea"/>
                    <a:cs typeface="Times New Roman" panose="02020603050405020304" pitchFamily="18" charset="0"/>
                  </a:rPr>
                  <a:t>6000</a:t>
                </a:r>
                <a:r>
                  <a:rPr lang="zh-CN" altLang="zh-CN" kern="100" dirty="0">
                    <a:latin typeface="+mn-ea"/>
                    <a:cs typeface="Times New Roman" panose="02020603050405020304" pitchFamily="18" charset="0"/>
                  </a:rPr>
                  <a:t>个块数据中随机抽取</a:t>
                </a:r>
                <a:r>
                  <a:rPr lang="en-US" altLang="zh-CN" kern="100" dirty="0">
                    <a:latin typeface="+mn-ea"/>
                    <a:cs typeface="Times New Roman" panose="02020603050405020304" pitchFamily="18" charset="0"/>
                  </a:rPr>
                  <a:t>3000</a:t>
                </a:r>
                <a:r>
                  <a:rPr lang="zh-CN" altLang="zh-CN" kern="100" dirty="0">
                    <a:latin typeface="+mn-ea"/>
                    <a:cs typeface="Times New Roman" panose="02020603050405020304" pitchFamily="18" charset="0"/>
                  </a:rPr>
                  <a:t>个块构成一组进行统计，将会得到</a:t>
                </a:r>
                <a14:m>
                  <m:oMath xmlns:m="http://schemas.openxmlformats.org/officeDocument/2006/math">
                    <m:sSubSup>
                      <m:sSubSupPr>
                        <m:ctrlPr>
                          <a:rPr lang="zh-CN" altLang="zh-CN" i="1" kern="100">
                            <a:latin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cs typeface="Times New Roman" panose="02020603050405020304" pitchFamily="18" charset="0"/>
                          </a:rPr>
                          <m:t>𝐶</m:t>
                        </m:r>
                      </m:e>
                      <m:sub>
                        <m:r>
                          <a:rPr lang="en-US" altLang="zh-CN" i="1" kern="100">
                            <a:latin typeface="Cambria Math" panose="02040503050406030204" pitchFamily="18" charset="0"/>
                            <a:cs typeface="Times New Roman" panose="02020603050405020304" pitchFamily="18" charset="0"/>
                          </a:rPr>
                          <m:t>6000</m:t>
                        </m:r>
                      </m:sub>
                      <m:sup>
                        <m:r>
                          <a:rPr lang="en-US" altLang="zh-CN" i="1" kern="100">
                            <a:latin typeface="Cambria Math" panose="02040503050406030204" pitchFamily="18" charset="0"/>
                            <a:cs typeface="Times New Roman" panose="02020603050405020304" pitchFamily="18" charset="0"/>
                          </a:rPr>
                          <m:t>3000</m:t>
                        </m:r>
                      </m:sup>
                    </m:sSubSup>
                  </m:oMath>
                </a14:m>
                <a:r>
                  <a:rPr lang="zh-CN" altLang="zh-CN" kern="100" dirty="0">
                    <a:latin typeface="+mn-ea"/>
                    <a:cs typeface="Times New Roman" panose="02020603050405020304" pitchFamily="18" charset="0"/>
                  </a:rPr>
                  <a:t>（</a:t>
                </a:r>
                <a14:m>
                  <m:oMath xmlns:m="http://schemas.openxmlformats.org/officeDocument/2006/math">
                    <m:sSubSup>
                      <m:sSubSupPr>
                        <m:ctrlPr>
                          <a:rPr lang="zh-CN" altLang="zh-CN" i="1" kern="100">
                            <a:latin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cs typeface="Times New Roman" panose="02020603050405020304" pitchFamily="18" charset="0"/>
                          </a:rPr>
                          <m:t>𝐶</m:t>
                        </m:r>
                      </m:e>
                      <m:sub>
                        <m:r>
                          <a:rPr lang="en-US" altLang="zh-CN" i="1" kern="100">
                            <a:latin typeface="Cambria Math" panose="02040503050406030204" pitchFamily="18" charset="0"/>
                            <a:cs typeface="Times New Roman" panose="02020603050405020304" pitchFamily="18" charset="0"/>
                          </a:rPr>
                          <m:t>𝑛</m:t>
                        </m:r>
                      </m:sub>
                      <m:sup>
                        <m:r>
                          <a:rPr lang="en-US" altLang="zh-CN" i="1" kern="100">
                            <a:latin typeface="Cambria Math" panose="02040503050406030204" pitchFamily="18" charset="0"/>
                            <a:cs typeface="Times New Roman" panose="02020603050405020304" pitchFamily="18" charset="0"/>
                          </a:rPr>
                          <m:t>𝑚</m:t>
                        </m:r>
                      </m:sup>
                    </m:sSubSup>
                    <m:r>
                      <a:rPr lang="en-US" altLang="zh-CN" i="1" kern="100">
                        <a:latin typeface="Cambria Math" panose="02040503050406030204" pitchFamily="18" charset="0"/>
                        <a:cs typeface="Times New Roman" panose="02020603050405020304" pitchFamily="18" charset="0"/>
                      </a:rPr>
                      <m:t>=</m:t>
                    </m:r>
                    <m:f>
                      <m:fPr>
                        <m:ctrlPr>
                          <a:rPr lang="zh-CN" altLang="zh-CN" i="1" kern="100">
                            <a:latin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cs typeface="Times New Roman" panose="02020603050405020304" pitchFamily="18" charset="0"/>
                          </a:rPr>
                          <m:t>𝑛</m:t>
                        </m:r>
                        <m:r>
                          <a:rPr lang="en-US" altLang="zh-CN" i="1" kern="100">
                            <a:latin typeface="Cambria Math" panose="02040503050406030204" pitchFamily="18" charset="0"/>
                            <a:cs typeface="Times New Roman" panose="02020603050405020304" pitchFamily="18" charset="0"/>
                          </a:rPr>
                          <m:t>!</m:t>
                        </m:r>
                      </m:num>
                      <m:den>
                        <m:r>
                          <a:rPr lang="en-US" altLang="zh-CN" i="1" kern="100">
                            <a:latin typeface="Cambria Math" panose="02040503050406030204" pitchFamily="18" charset="0"/>
                            <a:cs typeface="Times New Roman" panose="02020603050405020304" pitchFamily="18" charset="0"/>
                          </a:rPr>
                          <m:t>𝑚</m:t>
                        </m:r>
                        <m:r>
                          <a:rPr lang="en-US" altLang="zh-CN" i="1" kern="100">
                            <a:latin typeface="Cambria Math" panose="02040503050406030204" pitchFamily="18" charset="0"/>
                            <a:cs typeface="Times New Roman" panose="02020603050405020304" pitchFamily="18" charset="0"/>
                          </a:rPr>
                          <m:t>!</m:t>
                        </m:r>
                        <m:d>
                          <m:dPr>
                            <m:ctrlPr>
                              <a:rPr lang="zh-CN" altLang="zh-CN" i="1" kern="100">
                                <a:latin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cs typeface="Times New Roman" panose="02020603050405020304" pitchFamily="18" charset="0"/>
                              </a:rPr>
                              <m:t>𝑛</m:t>
                            </m:r>
                            <m:r>
                              <a:rPr lang="en-US" altLang="zh-CN" i="1" kern="100">
                                <a:latin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cs typeface="Times New Roman" panose="02020603050405020304" pitchFamily="18" charset="0"/>
                              </a:rPr>
                              <m:t>𝑚</m:t>
                            </m:r>
                          </m:e>
                        </m:d>
                        <m:r>
                          <a:rPr lang="en-US" altLang="zh-CN" i="1" kern="100">
                            <a:latin typeface="Cambria Math" panose="02040503050406030204" pitchFamily="18" charset="0"/>
                            <a:cs typeface="Times New Roman" panose="02020603050405020304" pitchFamily="18" charset="0"/>
                          </a:rPr>
                          <m:t>!</m:t>
                        </m:r>
                      </m:den>
                    </m:f>
                  </m:oMath>
                </a14:m>
                <a:r>
                  <a:rPr lang="zh-CN" altLang="zh-CN" kern="100" dirty="0">
                    <a:latin typeface="+mn-ea"/>
                    <a:cs typeface="Times New Roman" panose="02020603050405020304" pitchFamily="18" charset="0"/>
                  </a:rPr>
                  <a:t>）个频率分布向量</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B9B07931-8309-47DD-BD09-A952F12FA553}"/>
                  </a:ext>
                </a:extLst>
              </p:cNvPr>
              <p:cNvSpPr>
                <a:spLocks noRot="1" noChangeAspect="1" noMove="1" noResize="1" noEditPoints="1" noAdjustHandles="1" noChangeArrowheads="1" noChangeShapeType="1" noTextEdit="1"/>
              </p:cNvSpPr>
              <p:nvPr/>
            </p:nvSpPr>
            <p:spPr>
              <a:xfrm>
                <a:off x="5708660" y="993119"/>
                <a:ext cx="5154476" cy="2353016"/>
              </a:xfrm>
              <a:prstGeom prst="rect">
                <a:avLst/>
              </a:prstGeom>
              <a:blipFill>
                <a:blip r:embed="rId4"/>
                <a:stretch>
                  <a:fillRect l="-946" r="-946" b="-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962246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块内比特错误总数生成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1723549" cy="400110"/>
          </a:xfrm>
          <a:prstGeom prst="rect">
            <a:avLst/>
          </a:prstGeom>
        </p:spPr>
        <p:txBody>
          <a:bodyPr wrap="none">
            <a:spAutoFit/>
          </a:bodyPr>
          <a:lstStyle/>
          <a:p>
            <a:r>
              <a:rPr lang="zh-CN" altLang="en-US" sz="2000" dirty="0"/>
              <a:t>基于数学统计</a:t>
            </a:r>
            <a:endParaRPr lang="en-US" altLang="zh-CN" sz="2000" dirty="0"/>
          </a:p>
        </p:txBody>
      </p:sp>
      <p:sp>
        <p:nvSpPr>
          <p:cNvPr id="20" name="矩形 19">
            <a:extLst>
              <a:ext uri="{FF2B5EF4-FFF2-40B4-BE49-F238E27FC236}">
                <a16:creationId xmlns:a16="http://schemas.microsoft.com/office/drawing/2014/main" id="{14CC58F3-AC7B-4BC9-BCF6-7C5192555BEA}"/>
              </a:ext>
            </a:extLst>
          </p:cNvPr>
          <p:cNvSpPr/>
          <p:nvPr/>
        </p:nvSpPr>
        <p:spPr>
          <a:xfrm>
            <a:off x="491533" y="1697061"/>
            <a:ext cx="483219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对已有的数据集，统计不同条件下，块错误总数在</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个子区间的频率分布情况，获得</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维频率分布向量</a:t>
            </a:r>
          </a:p>
        </p:txBody>
      </p:sp>
      <p:pic>
        <p:nvPicPr>
          <p:cNvPr id="4" name="图片 3">
            <a:extLst>
              <a:ext uri="{FF2B5EF4-FFF2-40B4-BE49-F238E27FC236}">
                <a16:creationId xmlns:a16="http://schemas.microsoft.com/office/drawing/2014/main" id="{3C972C69-7C29-45B7-95DA-04E39AF3EB52}"/>
              </a:ext>
            </a:extLst>
          </p:cNvPr>
          <p:cNvPicPr>
            <a:picLocks noChangeAspect="1"/>
          </p:cNvPicPr>
          <p:nvPr/>
        </p:nvPicPr>
        <p:blipFill>
          <a:blip r:embed="rId3"/>
          <a:stretch>
            <a:fillRect/>
          </a:stretch>
        </p:blipFill>
        <p:spPr>
          <a:xfrm>
            <a:off x="6096000" y="2834617"/>
            <a:ext cx="4750907" cy="3557212"/>
          </a:xfrm>
          <a:prstGeom prst="rect">
            <a:avLst/>
          </a:prstGeom>
        </p:spPr>
      </p:pic>
      <p:sp>
        <p:nvSpPr>
          <p:cNvPr id="7" name="矩形 6">
            <a:extLst>
              <a:ext uri="{FF2B5EF4-FFF2-40B4-BE49-F238E27FC236}">
                <a16:creationId xmlns:a16="http://schemas.microsoft.com/office/drawing/2014/main" id="{2B053EB2-B391-4246-90BE-28C16FA1F440}"/>
              </a:ext>
            </a:extLst>
          </p:cNvPr>
          <p:cNvSpPr/>
          <p:nvPr/>
        </p:nvSpPr>
        <p:spPr>
          <a:xfrm>
            <a:off x="491533" y="3221545"/>
            <a:ext cx="4832193" cy="3368125"/>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若要对数据集中不存在的条件进行生成，可以参考</a:t>
            </a:r>
            <a:r>
              <a:rPr lang="en-US" altLang="zh-CN" dirty="0">
                <a:solidFill>
                  <a:schemeClr val="tx1">
                    <a:lumMod val="95000"/>
                    <a:lumOff val="5000"/>
                  </a:schemeClr>
                </a:solidFill>
                <a:latin typeface="微软雅黑" panose="020B0503020204020204" charset="-122"/>
                <a:ea typeface="微软雅黑" panose="020B0503020204020204" charset="-122"/>
              </a:rPr>
              <a:t>K</a:t>
            </a:r>
            <a:r>
              <a:rPr lang="zh-CN" altLang="en-US" dirty="0">
                <a:solidFill>
                  <a:schemeClr val="tx1">
                    <a:lumMod val="95000"/>
                    <a:lumOff val="5000"/>
                  </a:schemeClr>
                </a:solidFill>
                <a:latin typeface="微软雅黑" panose="020B0503020204020204" charset="-122"/>
                <a:ea typeface="微软雅黑" panose="020B0503020204020204" charset="-122"/>
              </a:rPr>
              <a:t>最近邻分类算法的思想，在条件空间中选择</a:t>
            </a:r>
            <a:r>
              <a:rPr lang="en-US" altLang="zh-CN" dirty="0">
                <a:solidFill>
                  <a:schemeClr val="tx1">
                    <a:lumMod val="95000"/>
                    <a:lumOff val="5000"/>
                  </a:schemeClr>
                </a:solidFill>
                <a:latin typeface="微软雅黑" panose="020B0503020204020204" charset="-122"/>
                <a:ea typeface="微软雅黑" panose="020B0503020204020204" charset="-122"/>
              </a:rPr>
              <a:t>K</a:t>
            </a:r>
            <a:r>
              <a:rPr lang="zh-CN" altLang="en-US" dirty="0">
                <a:solidFill>
                  <a:schemeClr val="tx1">
                    <a:lumMod val="95000"/>
                    <a:lumOff val="5000"/>
                  </a:schemeClr>
                </a:solidFill>
                <a:latin typeface="微软雅黑" panose="020B0503020204020204" charset="-122"/>
                <a:ea typeface="微软雅黑" panose="020B0503020204020204" charset="-122"/>
              </a:rPr>
              <a:t>个与当前条件最接近的已知条件，获得这些已知条件的块错误总数在各子区间的频率分布向量，最后按在条件空间中的距离进行加权平均的方式得到未知条件的频率分布向量。它要求测试和统计的数据要足够多，使得拥有的已知条件能够较密集且均匀地分布在整个条件空间当中。</a:t>
            </a:r>
          </a:p>
        </p:txBody>
      </p:sp>
    </p:spTree>
    <p:extLst>
      <p:ext uri="{BB962C8B-B14F-4D97-AF65-F5344CB8AC3E}">
        <p14:creationId xmlns:p14="http://schemas.microsoft.com/office/powerpoint/2010/main" val="222065620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FOUR</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技术实现</a:t>
            </a:r>
          </a:p>
        </p:txBody>
      </p:sp>
      <p:sp>
        <p:nvSpPr>
          <p:cNvPr id="4" name="矩形 3"/>
          <p:cNvSpPr/>
          <p:nvPr/>
        </p:nvSpPr>
        <p:spPr>
          <a:xfrm>
            <a:off x="4889817" y="4139690"/>
            <a:ext cx="2412366"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134465" cy="523220"/>
          </a:xfrm>
          <a:prstGeom prst="rect">
            <a:avLst/>
          </a:prstGeom>
        </p:spPr>
        <p:txBody>
          <a:bodyPr wrap="none">
            <a:spAutoFit/>
          </a:bodyPr>
          <a:lstStyle/>
          <a:p>
            <a:r>
              <a:rPr lang="zh-CN" altLang="en-US" sz="2800" dirty="0"/>
              <a:t>页错误总数相对分布生成</a:t>
            </a:r>
            <a:endParaRPr lang="en-US" altLang="zh-CN" sz="2800" dirty="0"/>
          </a:p>
        </p:txBody>
      </p:sp>
      <p:pic>
        <p:nvPicPr>
          <p:cNvPr id="3" name="图片 2">
            <a:extLst>
              <a:ext uri="{FF2B5EF4-FFF2-40B4-BE49-F238E27FC236}">
                <a16:creationId xmlns:a16="http://schemas.microsoft.com/office/drawing/2014/main" id="{46D7A420-AD22-44EE-9210-E356A773DE80}"/>
              </a:ext>
            </a:extLst>
          </p:cNvPr>
          <p:cNvPicPr>
            <a:picLocks noChangeAspect="1"/>
          </p:cNvPicPr>
          <p:nvPr/>
        </p:nvPicPr>
        <p:blipFill>
          <a:blip r:embed="rId3"/>
          <a:stretch>
            <a:fillRect/>
          </a:stretch>
        </p:blipFill>
        <p:spPr>
          <a:xfrm>
            <a:off x="5374754" y="1628935"/>
            <a:ext cx="6430938" cy="3600130"/>
          </a:xfrm>
          <a:prstGeom prst="rect">
            <a:avLst/>
          </a:prstGeom>
        </p:spPr>
      </p:pic>
      <p:pic>
        <p:nvPicPr>
          <p:cNvPr id="6" name="图片 5">
            <a:extLst>
              <a:ext uri="{FF2B5EF4-FFF2-40B4-BE49-F238E27FC236}">
                <a16:creationId xmlns:a16="http://schemas.microsoft.com/office/drawing/2014/main" id="{65F7C26C-4FB1-4696-A08F-598D5DF0E90E}"/>
              </a:ext>
            </a:extLst>
          </p:cNvPr>
          <p:cNvPicPr>
            <a:picLocks noChangeAspect="1"/>
          </p:cNvPicPr>
          <p:nvPr/>
        </p:nvPicPr>
        <p:blipFill>
          <a:blip r:embed="rId4"/>
          <a:stretch>
            <a:fillRect/>
          </a:stretch>
        </p:blipFill>
        <p:spPr>
          <a:xfrm>
            <a:off x="348836" y="3553980"/>
            <a:ext cx="4974889" cy="2892206"/>
          </a:xfrm>
          <a:prstGeom prst="rect">
            <a:avLst/>
          </a:prstGeom>
        </p:spPr>
      </p:pic>
      <p:sp>
        <p:nvSpPr>
          <p:cNvPr id="11" name="矩形 10">
            <a:extLst>
              <a:ext uri="{FF2B5EF4-FFF2-40B4-BE49-F238E27FC236}">
                <a16:creationId xmlns:a16="http://schemas.microsoft.com/office/drawing/2014/main" id="{D0C00753-BAED-4A75-995E-4DE04E5F0762}"/>
              </a:ext>
            </a:extLst>
          </p:cNvPr>
          <p:cNvSpPr/>
          <p:nvPr/>
        </p:nvSpPr>
        <p:spPr>
          <a:xfrm>
            <a:off x="2033226" y="3268834"/>
            <a:ext cx="1606107"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数据格式定义</a:t>
            </a:r>
          </a:p>
        </p:txBody>
      </p:sp>
      <p:sp>
        <p:nvSpPr>
          <p:cNvPr id="12" name="矩形 11">
            <a:extLst>
              <a:ext uri="{FF2B5EF4-FFF2-40B4-BE49-F238E27FC236}">
                <a16:creationId xmlns:a16="http://schemas.microsoft.com/office/drawing/2014/main" id="{9E71DE67-85A1-49B5-A428-3537F867BCAF}"/>
              </a:ext>
            </a:extLst>
          </p:cNvPr>
          <p:cNvSpPr/>
          <p:nvPr/>
        </p:nvSpPr>
        <p:spPr>
          <a:xfrm>
            <a:off x="491533" y="926868"/>
            <a:ext cx="1210588" cy="400110"/>
          </a:xfrm>
          <a:prstGeom prst="rect">
            <a:avLst/>
          </a:prstGeom>
        </p:spPr>
        <p:txBody>
          <a:bodyPr wrap="none">
            <a:spAutoFit/>
          </a:bodyPr>
          <a:lstStyle/>
          <a:p>
            <a:r>
              <a:rPr lang="zh-CN" altLang="en-US" sz="2000" dirty="0"/>
              <a:t>整体结构</a:t>
            </a:r>
            <a:endParaRPr lang="en-US" altLang="zh-CN" sz="2000" dirty="0"/>
          </a:p>
        </p:txBody>
      </p:sp>
      <p:sp>
        <p:nvSpPr>
          <p:cNvPr id="7" name="矩形 6">
            <a:extLst>
              <a:ext uri="{FF2B5EF4-FFF2-40B4-BE49-F238E27FC236}">
                <a16:creationId xmlns:a16="http://schemas.microsoft.com/office/drawing/2014/main" id="{CB5120C0-0FAB-4BDC-97A2-1A4823EFE2F1}"/>
              </a:ext>
            </a:extLst>
          </p:cNvPr>
          <p:cNvSpPr/>
          <p:nvPr/>
        </p:nvSpPr>
        <p:spPr>
          <a:xfrm>
            <a:off x="8272101" y="935034"/>
            <a:ext cx="1606107"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模型整体架构</a:t>
            </a:r>
          </a:p>
        </p:txBody>
      </p:sp>
      <p:sp>
        <p:nvSpPr>
          <p:cNvPr id="9" name="矩形 8">
            <a:extLst>
              <a:ext uri="{FF2B5EF4-FFF2-40B4-BE49-F238E27FC236}">
                <a16:creationId xmlns:a16="http://schemas.microsoft.com/office/drawing/2014/main" id="{8349631E-5D41-46CF-AD47-74C5614D15C9}"/>
              </a:ext>
            </a:extLst>
          </p:cNvPr>
          <p:cNvSpPr/>
          <p:nvPr/>
        </p:nvSpPr>
        <p:spPr>
          <a:xfrm>
            <a:off x="491533" y="1450087"/>
            <a:ext cx="4134465"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此模块解决的问题：</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哪些</a:t>
            </a:r>
            <a:r>
              <a:rPr lang="en-US" altLang="zh-CN" dirty="0">
                <a:solidFill>
                  <a:schemeClr val="tx1">
                    <a:lumMod val="95000"/>
                    <a:lumOff val="5000"/>
                  </a:schemeClr>
                </a:solidFill>
                <a:latin typeface="微软雅黑" panose="020B0503020204020204" charset="-122"/>
                <a:ea typeface="微软雅黑" panose="020B0503020204020204" charset="-122"/>
              </a:rPr>
              <a:t>Page</a:t>
            </a:r>
            <a:r>
              <a:rPr lang="zh-CN" altLang="en-US" dirty="0">
                <a:solidFill>
                  <a:schemeClr val="tx1">
                    <a:lumMod val="95000"/>
                    <a:lumOff val="5000"/>
                  </a:schemeClr>
                </a:solidFill>
                <a:latin typeface="微软雅黑" panose="020B0503020204020204" charset="-122"/>
                <a:ea typeface="微软雅黑" panose="020B0503020204020204" charset="-122"/>
              </a:rPr>
              <a:t>比特错误数多，哪些</a:t>
            </a:r>
            <a:r>
              <a:rPr lang="en-US" altLang="zh-CN" dirty="0">
                <a:solidFill>
                  <a:schemeClr val="tx1">
                    <a:lumMod val="95000"/>
                    <a:lumOff val="5000"/>
                  </a:schemeClr>
                </a:solidFill>
                <a:latin typeface="微软雅黑" panose="020B0503020204020204" charset="-122"/>
                <a:ea typeface="微软雅黑" panose="020B0503020204020204" charset="-122"/>
              </a:rPr>
              <a:t>Page</a:t>
            </a:r>
            <a:r>
              <a:rPr lang="zh-CN" altLang="en-US" dirty="0">
                <a:solidFill>
                  <a:schemeClr val="tx1">
                    <a:lumMod val="95000"/>
                    <a:lumOff val="5000"/>
                  </a:schemeClr>
                </a:solidFill>
                <a:latin typeface="微软雅黑" panose="020B0503020204020204" charset="-122"/>
                <a:ea typeface="微软雅黑" panose="020B0503020204020204" charset="-122"/>
              </a:rPr>
              <a:t>比特错误数少；</a:t>
            </a:r>
          </a:p>
        </p:txBody>
      </p:sp>
    </p:spTree>
    <p:extLst>
      <p:ext uri="{BB962C8B-B14F-4D97-AF65-F5344CB8AC3E}">
        <p14:creationId xmlns:p14="http://schemas.microsoft.com/office/powerpoint/2010/main" val="284187992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134465" cy="523220"/>
          </a:xfrm>
          <a:prstGeom prst="rect">
            <a:avLst/>
          </a:prstGeom>
        </p:spPr>
        <p:txBody>
          <a:bodyPr wrap="none">
            <a:spAutoFit/>
          </a:bodyPr>
          <a:lstStyle/>
          <a:p>
            <a:r>
              <a:rPr lang="zh-CN" altLang="en-US" sz="2800" dirty="0"/>
              <a:t>页错误总数相对分布生成</a:t>
            </a:r>
            <a:endParaRPr lang="en-US" altLang="zh-CN" sz="2800" dirty="0"/>
          </a:p>
        </p:txBody>
      </p:sp>
      <p:sp>
        <p:nvSpPr>
          <p:cNvPr id="11" name="矩形 10">
            <a:extLst>
              <a:ext uri="{FF2B5EF4-FFF2-40B4-BE49-F238E27FC236}">
                <a16:creationId xmlns:a16="http://schemas.microsoft.com/office/drawing/2014/main" id="{D0C00753-BAED-4A75-995E-4DE04E5F0762}"/>
              </a:ext>
            </a:extLst>
          </p:cNvPr>
          <p:cNvSpPr/>
          <p:nvPr/>
        </p:nvSpPr>
        <p:spPr>
          <a:xfrm>
            <a:off x="491533" y="1440034"/>
            <a:ext cx="3618130" cy="329814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1</a:t>
            </a:r>
            <a:r>
              <a:rPr lang="zh-CN" altLang="en-US" dirty="0">
                <a:solidFill>
                  <a:schemeClr val="tx1">
                    <a:lumMod val="95000"/>
                    <a:lumOff val="5000"/>
                  </a:schemeClr>
                </a:solidFill>
                <a:latin typeface="微软雅黑" panose="020B0503020204020204" charset="-122"/>
                <a:ea typeface="微软雅黑" panose="020B0503020204020204" charset="-122"/>
              </a:rPr>
              <a:t>）编程语言</a:t>
            </a:r>
            <a:r>
              <a:rPr lang="en-US" altLang="zh-CN" dirty="0">
                <a:solidFill>
                  <a:schemeClr val="tx1">
                    <a:lumMod val="95000"/>
                    <a:lumOff val="5000"/>
                  </a:schemeClr>
                </a:solidFill>
                <a:latin typeface="微软雅黑" panose="020B0503020204020204" charset="-122"/>
                <a:ea typeface="微软雅黑" panose="020B0503020204020204" charset="-122"/>
              </a:rPr>
              <a:t>Python</a:t>
            </a:r>
            <a:r>
              <a:rPr lang="zh-CN" altLang="en-US" dirty="0">
                <a:solidFill>
                  <a:schemeClr val="tx1">
                    <a:lumMod val="95000"/>
                    <a:lumOff val="5000"/>
                  </a:schemeClr>
                </a:solidFill>
                <a:latin typeface="微软雅黑" panose="020B0503020204020204" charset="-122"/>
                <a:ea typeface="微软雅黑" panose="020B0503020204020204" charset="-122"/>
              </a:rPr>
              <a:t>，使用深度学习框架</a:t>
            </a:r>
            <a:r>
              <a:rPr lang="en-US" altLang="zh-CN" dirty="0" err="1">
                <a:solidFill>
                  <a:schemeClr val="tx1">
                    <a:lumMod val="95000"/>
                    <a:lumOff val="5000"/>
                  </a:schemeClr>
                </a:solidFill>
                <a:latin typeface="微软雅黑" panose="020B0503020204020204" charset="-122"/>
                <a:ea typeface="微软雅黑" panose="020B0503020204020204" charset="-122"/>
              </a:rPr>
              <a:t>Pytorch</a:t>
            </a:r>
            <a:r>
              <a:rPr lang="en-US" altLang="zh-CN" dirty="0">
                <a:solidFill>
                  <a:schemeClr val="tx1">
                    <a:lumMod val="95000"/>
                    <a:lumOff val="5000"/>
                  </a:schemeClr>
                </a:solidFill>
                <a:latin typeface="微软雅黑" panose="020B0503020204020204" charset="-122"/>
                <a:ea typeface="微软雅黑" panose="020B0503020204020204" charset="-122"/>
              </a:rPr>
              <a:t>;</a:t>
            </a: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2</a:t>
            </a:r>
            <a:r>
              <a:rPr lang="zh-CN" altLang="en-US" dirty="0">
                <a:solidFill>
                  <a:schemeClr val="tx1">
                    <a:lumMod val="95000"/>
                    <a:lumOff val="5000"/>
                  </a:schemeClr>
                </a:solidFill>
                <a:latin typeface="微软雅黑" panose="020B0503020204020204" charset="-122"/>
                <a:ea typeface="微软雅黑" panose="020B0503020204020204" charset="-122"/>
              </a:rPr>
              <a:t>）判别器与生成器内部使用全连接神经网络；</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3</a:t>
            </a:r>
            <a:r>
              <a:rPr lang="zh-CN" altLang="en-US" dirty="0">
                <a:solidFill>
                  <a:schemeClr val="tx1">
                    <a:lumMod val="95000"/>
                    <a:lumOff val="5000"/>
                  </a:schemeClr>
                </a:solidFill>
                <a:latin typeface="微软雅黑" panose="020B0503020204020204" charset="-122"/>
                <a:ea typeface="微软雅黑" panose="020B0503020204020204" charset="-122"/>
              </a:rPr>
              <a:t>）通过精简判别器来平衡训练过程；</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4</a:t>
            </a: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Dropout</a:t>
            </a:r>
            <a:r>
              <a:rPr lang="zh-CN" altLang="en-US" dirty="0">
                <a:solidFill>
                  <a:schemeClr val="tx1">
                    <a:lumMod val="95000"/>
                    <a:lumOff val="5000"/>
                  </a:schemeClr>
                </a:solidFill>
                <a:latin typeface="微软雅黑" panose="020B0503020204020204" charset="-122"/>
                <a:ea typeface="微软雅黑" panose="020B0503020204020204" charset="-122"/>
              </a:rPr>
              <a:t>层防止过拟合</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5</a:t>
            </a:r>
            <a:r>
              <a:rPr lang="zh-CN" altLang="en-US" dirty="0">
                <a:solidFill>
                  <a:schemeClr val="tx1">
                    <a:lumMod val="95000"/>
                    <a:lumOff val="5000"/>
                  </a:schemeClr>
                </a:solidFill>
                <a:latin typeface="微软雅黑" panose="020B0503020204020204" charset="-122"/>
                <a:ea typeface="微软雅黑" panose="020B0503020204020204" charset="-122"/>
              </a:rPr>
              <a:t>）批归一化来加快收敛速度，稳定训练过程；</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82045EBF-9D0E-41B2-A700-620E1D19997A}"/>
              </a:ext>
            </a:extLst>
          </p:cNvPr>
          <p:cNvPicPr>
            <a:picLocks noChangeAspect="1"/>
          </p:cNvPicPr>
          <p:nvPr/>
        </p:nvPicPr>
        <p:blipFill>
          <a:blip r:embed="rId3"/>
          <a:stretch>
            <a:fillRect/>
          </a:stretch>
        </p:blipFill>
        <p:spPr>
          <a:xfrm>
            <a:off x="4302888" y="857043"/>
            <a:ext cx="3992970" cy="5712431"/>
          </a:xfrm>
          <a:prstGeom prst="rect">
            <a:avLst/>
          </a:prstGeom>
        </p:spPr>
      </p:pic>
      <p:pic>
        <p:nvPicPr>
          <p:cNvPr id="7" name="图片 6">
            <a:extLst>
              <a:ext uri="{FF2B5EF4-FFF2-40B4-BE49-F238E27FC236}">
                <a16:creationId xmlns:a16="http://schemas.microsoft.com/office/drawing/2014/main" id="{8475DBFB-F849-406D-9B46-DB07A3BC4C77}"/>
              </a:ext>
            </a:extLst>
          </p:cNvPr>
          <p:cNvPicPr>
            <a:picLocks noChangeAspect="1"/>
          </p:cNvPicPr>
          <p:nvPr/>
        </p:nvPicPr>
        <p:blipFill>
          <a:blip r:embed="rId4"/>
          <a:stretch>
            <a:fillRect/>
          </a:stretch>
        </p:blipFill>
        <p:spPr>
          <a:xfrm>
            <a:off x="7972747" y="160970"/>
            <a:ext cx="3643034" cy="6858000"/>
          </a:xfrm>
          <a:prstGeom prst="rect">
            <a:avLst/>
          </a:prstGeom>
        </p:spPr>
      </p:pic>
      <p:sp>
        <p:nvSpPr>
          <p:cNvPr id="12" name="矩形 11">
            <a:extLst>
              <a:ext uri="{FF2B5EF4-FFF2-40B4-BE49-F238E27FC236}">
                <a16:creationId xmlns:a16="http://schemas.microsoft.com/office/drawing/2014/main" id="{4376A408-DD4B-4138-97CA-C605D2362AC6}"/>
              </a:ext>
            </a:extLst>
          </p:cNvPr>
          <p:cNvSpPr/>
          <p:nvPr/>
        </p:nvSpPr>
        <p:spPr>
          <a:xfrm>
            <a:off x="491533" y="931199"/>
            <a:ext cx="2749471" cy="400110"/>
          </a:xfrm>
          <a:prstGeom prst="rect">
            <a:avLst/>
          </a:prstGeom>
        </p:spPr>
        <p:txBody>
          <a:bodyPr wrap="none">
            <a:spAutoFit/>
          </a:bodyPr>
          <a:lstStyle/>
          <a:p>
            <a:r>
              <a:rPr lang="zh-CN" altLang="en-US" sz="2000" dirty="0"/>
              <a:t>生成器与判别器的定义</a:t>
            </a:r>
            <a:endParaRPr lang="en-US" altLang="zh-CN" sz="2000" dirty="0"/>
          </a:p>
        </p:txBody>
      </p:sp>
      <p:pic>
        <p:nvPicPr>
          <p:cNvPr id="16" name="图片 15">
            <a:extLst>
              <a:ext uri="{FF2B5EF4-FFF2-40B4-BE49-F238E27FC236}">
                <a16:creationId xmlns:a16="http://schemas.microsoft.com/office/drawing/2014/main" id="{E8762673-6D03-40D0-BFC1-138289DA6529}"/>
              </a:ext>
            </a:extLst>
          </p:cNvPr>
          <p:cNvPicPr>
            <a:picLocks noChangeAspect="1"/>
          </p:cNvPicPr>
          <p:nvPr/>
        </p:nvPicPr>
        <p:blipFill>
          <a:blip r:embed="rId5"/>
          <a:stretch>
            <a:fillRect/>
          </a:stretch>
        </p:blipFill>
        <p:spPr>
          <a:xfrm>
            <a:off x="2558765" y="4602330"/>
            <a:ext cx="2507886" cy="2191892"/>
          </a:xfrm>
          <a:prstGeom prst="rect">
            <a:avLst/>
          </a:prstGeom>
        </p:spPr>
      </p:pic>
      <p:sp>
        <p:nvSpPr>
          <p:cNvPr id="17" name="矩形 16">
            <a:extLst>
              <a:ext uri="{FF2B5EF4-FFF2-40B4-BE49-F238E27FC236}">
                <a16:creationId xmlns:a16="http://schemas.microsoft.com/office/drawing/2014/main" id="{EE2AB539-26F2-442C-A76F-99A2B04397B6}"/>
              </a:ext>
            </a:extLst>
          </p:cNvPr>
          <p:cNvSpPr/>
          <p:nvPr/>
        </p:nvSpPr>
        <p:spPr>
          <a:xfrm>
            <a:off x="1256160" y="5309547"/>
            <a:ext cx="1373354" cy="777457"/>
          </a:xfrm>
          <a:prstGeom prst="rect">
            <a:avLst/>
          </a:prstGeom>
        </p:spPr>
        <p:txBody>
          <a:bodyPr wrap="square">
            <a:spAutoFit/>
          </a:bodyPr>
          <a:lstStyle/>
          <a:p>
            <a:pPr>
              <a:lnSpc>
                <a:spcPct val="130000"/>
              </a:lnSpc>
            </a:pPr>
            <a:r>
              <a:rPr lang="en-US" altLang="zh-CN" dirty="0" err="1">
                <a:solidFill>
                  <a:schemeClr val="tx1">
                    <a:lumMod val="95000"/>
                    <a:lumOff val="5000"/>
                  </a:schemeClr>
                </a:solidFill>
                <a:latin typeface="微软雅黑" panose="020B0503020204020204" charset="-122"/>
                <a:ea typeface="微软雅黑" panose="020B0503020204020204" charset="-122"/>
              </a:rPr>
              <a:t>LeakyReLU</a:t>
            </a:r>
            <a:r>
              <a:rPr lang="zh-CN" altLang="en-US" dirty="0">
                <a:solidFill>
                  <a:schemeClr val="tx1">
                    <a:lumMod val="95000"/>
                    <a:lumOff val="5000"/>
                  </a:schemeClr>
                </a:solidFill>
                <a:latin typeface="微软雅黑" panose="020B0503020204020204" charset="-122"/>
                <a:ea typeface="微软雅黑" panose="020B0503020204020204" charset="-122"/>
              </a:rPr>
              <a:t>激活函数</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94101662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134465" cy="523220"/>
          </a:xfrm>
          <a:prstGeom prst="rect">
            <a:avLst/>
          </a:prstGeom>
        </p:spPr>
        <p:txBody>
          <a:bodyPr wrap="none">
            <a:spAutoFit/>
          </a:bodyPr>
          <a:lstStyle/>
          <a:p>
            <a:r>
              <a:rPr lang="zh-CN" altLang="en-US" sz="2800" dirty="0"/>
              <a:t>页错误总数相对分布生成</a:t>
            </a:r>
            <a:endParaRPr lang="en-US" altLang="zh-CN" sz="2800" dirty="0"/>
          </a:p>
        </p:txBody>
      </p:sp>
      <p:sp>
        <p:nvSpPr>
          <p:cNvPr id="11" name="矩形 10">
            <a:extLst>
              <a:ext uri="{FF2B5EF4-FFF2-40B4-BE49-F238E27FC236}">
                <a16:creationId xmlns:a16="http://schemas.microsoft.com/office/drawing/2014/main" id="{D0C00753-BAED-4A75-995E-4DE04E5F0762}"/>
              </a:ext>
            </a:extLst>
          </p:cNvPr>
          <p:cNvSpPr/>
          <p:nvPr/>
        </p:nvSpPr>
        <p:spPr>
          <a:xfrm>
            <a:off x="491533" y="1440033"/>
            <a:ext cx="4830480"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对抗训练多个轮次；</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每一轮遍历一遍数据集；</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交叉训练生成器和判别器；</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
        <p:nvSpPr>
          <p:cNvPr id="12" name="矩形 11">
            <a:extLst>
              <a:ext uri="{FF2B5EF4-FFF2-40B4-BE49-F238E27FC236}">
                <a16:creationId xmlns:a16="http://schemas.microsoft.com/office/drawing/2014/main" id="{4376A408-DD4B-4138-97CA-C605D2362AC6}"/>
              </a:ext>
            </a:extLst>
          </p:cNvPr>
          <p:cNvSpPr/>
          <p:nvPr/>
        </p:nvSpPr>
        <p:spPr>
          <a:xfrm>
            <a:off x="491533" y="931199"/>
            <a:ext cx="1210588" cy="400110"/>
          </a:xfrm>
          <a:prstGeom prst="rect">
            <a:avLst/>
          </a:prstGeom>
        </p:spPr>
        <p:txBody>
          <a:bodyPr wrap="none">
            <a:spAutoFit/>
          </a:bodyPr>
          <a:lstStyle/>
          <a:p>
            <a:r>
              <a:rPr lang="zh-CN" altLang="en-US" sz="2000" dirty="0"/>
              <a:t>对抗训练</a:t>
            </a:r>
            <a:endParaRPr lang="en-US" altLang="zh-CN" sz="2000" dirty="0"/>
          </a:p>
        </p:txBody>
      </p:sp>
      <p:pic>
        <p:nvPicPr>
          <p:cNvPr id="3" name="图片 2">
            <a:extLst>
              <a:ext uri="{FF2B5EF4-FFF2-40B4-BE49-F238E27FC236}">
                <a16:creationId xmlns:a16="http://schemas.microsoft.com/office/drawing/2014/main" id="{46ECBE0A-C0A9-4BDE-A5B2-F2E0BFE2717D}"/>
              </a:ext>
            </a:extLst>
          </p:cNvPr>
          <p:cNvPicPr>
            <a:picLocks noChangeAspect="1"/>
          </p:cNvPicPr>
          <p:nvPr/>
        </p:nvPicPr>
        <p:blipFill>
          <a:blip r:embed="rId3"/>
          <a:stretch>
            <a:fillRect/>
          </a:stretch>
        </p:blipFill>
        <p:spPr>
          <a:xfrm>
            <a:off x="9165981" y="150767"/>
            <a:ext cx="3026019" cy="6858000"/>
          </a:xfrm>
          <a:prstGeom prst="rect">
            <a:avLst/>
          </a:prstGeom>
        </p:spPr>
      </p:pic>
      <p:sp>
        <p:nvSpPr>
          <p:cNvPr id="13" name="矩形 12">
            <a:extLst>
              <a:ext uri="{FF2B5EF4-FFF2-40B4-BE49-F238E27FC236}">
                <a16:creationId xmlns:a16="http://schemas.microsoft.com/office/drawing/2014/main" id="{E5AA6410-EB62-4E48-9551-6A7BDDEEE850}"/>
              </a:ext>
            </a:extLst>
          </p:cNvPr>
          <p:cNvSpPr/>
          <p:nvPr/>
        </p:nvSpPr>
        <p:spPr>
          <a:xfrm>
            <a:off x="491533" y="2500777"/>
            <a:ext cx="4830480"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生成器与判别器的优化算法均选用</a:t>
            </a:r>
            <a:r>
              <a:rPr lang="en-US" altLang="zh-CN" dirty="0">
                <a:solidFill>
                  <a:schemeClr val="tx1">
                    <a:lumMod val="95000"/>
                    <a:lumOff val="5000"/>
                  </a:schemeClr>
                </a:solidFill>
                <a:latin typeface="微软雅黑" panose="020B0503020204020204" charset="-122"/>
                <a:ea typeface="微软雅黑" panose="020B0503020204020204" charset="-122"/>
              </a:rPr>
              <a:t>Adam</a:t>
            </a:r>
            <a:r>
              <a:rPr lang="zh-CN" altLang="en-US" dirty="0">
                <a:solidFill>
                  <a:schemeClr val="tx1">
                    <a:lumMod val="95000"/>
                    <a:lumOff val="5000"/>
                  </a:schemeClr>
                </a:solidFill>
                <a:latin typeface="微软雅黑" panose="020B0503020204020204" charset="-122"/>
                <a:ea typeface="微软雅黑" panose="020B0503020204020204" charset="-122"/>
              </a:rPr>
              <a:t>算法，损失函数则使用均方损失函数（</a:t>
            </a:r>
            <a:r>
              <a:rPr lang="en-US" altLang="zh-CN" dirty="0" err="1">
                <a:solidFill>
                  <a:schemeClr val="tx1">
                    <a:lumMod val="95000"/>
                    <a:lumOff val="5000"/>
                  </a:schemeClr>
                </a:solidFill>
                <a:latin typeface="微软雅黑" panose="020B0503020204020204" charset="-122"/>
                <a:ea typeface="微软雅黑" panose="020B0503020204020204" charset="-122"/>
              </a:rPr>
              <a:t>MSELoss</a:t>
            </a:r>
            <a:r>
              <a:rPr lang="zh-CN" altLang="en-US" dirty="0">
                <a:solidFill>
                  <a:schemeClr val="tx1">
                    <a:lumMod val="95000"/>
                    <a:lumOff val="5000"/>
                  </a:schemeClr>
                </a:solidFill>
                <a:latin typeface="微软雅黑" panose="020B0503020204020204" charset="-122"/>
                <a:ea typeface="微软雅黑" panose="020B0503020204020204" charset="-122"/>
              </a:rPr>
              <a:t>）。</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B0CBF2-1DDB-4E2F-98DE-D02E5BC0EA2D}"/>
                  </a:ext>
                </a:extLst>
              </p:cNvPr>
              <p:cNvSpPr txBox="1"/>
              <p:nvPr/>
            </p:nvSpPr>
            <p:spPr>
              <a:xfrm>
                <a:off x="5282510" y="5787122"/>
                <a:ext cx="3733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𝑅𝑒𝑎𝑙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𝑀𝑆𝐸𝐿𝑜𝑠𝑠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𝐿𝑎𝑏𝑒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𝑅𝑒𝑎𝑙</m:t>
                          </m:r>
                        </m:sub>
                      </m:sSub>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a:extLst>
                  <a:ext uri="{FF2B5EF4-FFF2-40B4-BE49-F238E27FC236}">
                    <a16:creationId xmlns:a16="http://schemas.microsoft.com/office/drawing/2014/main" id="{E5B0CBF2-1DDB-4E2F-98DE-D02E5BC0EA2D}"/>
                  </a:ext>
                </a:extLst>
              </p:cNvPr>
              <p:cNvSpPr txBox="1">
                <a:spLocks noRot="1" noChangeAspect="1" noMove="1" noResize="1" noEditPoints="1" noAdjustHandles="1" noChangeArrowheads="1" noChangeShapeType="1" noTextEdit="1"/>
              </p:cNvSpPr>
              <p:nvPr/>
            </p:nvSpPr>
            <p:spPr>
              <a:xfrm>
                <a:off x="5282510" y="5787122"/>
                <a:ext cx="3733138" cy="276999"/>
              </a:xfrm>
              <a:prstGeom prst="rect">
                <a:avLst/>
              </a:prstGeom>
              <a:blipFill>
                <a:blip r:embed="rId4"/>
                <a:stretch>
                  <a:fillRect r="-327"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FE7FC71-82BB-4D14-8891-693FFD681D9D}"/>
                  </a:ext>
                </a:extLst>
              </p:cNvPr>
              <p:cNvSpPr txBox="1"/>
              <p:nvPr/>
            </p:nvSpPr>
            <p:spPr>
              <a:xfrm>
                <a:off x="5284562" y="6245536"/>
                <a:ext cx="38045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𝐹𝑎𝑘𝑒</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𝑀𝑆𝐸𝐿𝑜𝑠𝑠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𝐿𝑎𝑏𝑒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𝐹𝑎𝑘𝑒</m:t>
                          </m:r>
                        </m:sub>
                      </m:sSub>
                      <m:r>
                        <a:rPr lang="en-US" altLang="zh-CN" b="0" i="1" smtClean="0">
                          <a:latin typeface="Cambria Math" panose="02040503050406030204" pitchFamily="18" charset="0"/>
                        </a:rPr>
                        <m:t>)</m:t>
                      </m:r>
                    </m:oMath>
                  </m:oMathPara>
                </a14:m>
                <a:endParaRPr lang="zh-CN" altLang="en-US" dirty="0"/>
              </a:p>
            </p:txBody>
          </p:sp>
        </mc:Choice>
        <mc:Fallback xmlns="">
          <p:sp>
            <p:nvSpPr>
              <p:cNvPr id="18" name="文本框 17">
                <a:extLst>
                  <a:ext uri="{FF2B5EF4-FFF2-40B4-BE49-F238E27FC236}">
                    <a16:creationId xmlns:a16="http://schemas.microsoft.com/office/drawing/2014/main" id="{6FE7FC71-82BB-4D14-8891-693FFD681D9D}"/>
                  </a:ext>
                </a:extLst>
              </p:cNvPr>
              <p:cNvSpPr txBox="1">
                <a:spLocks noRot="1" noChangeAspect="1" noMove="1" noResize="1" noEditPoints="1" noAdjustHandles="1" noChangeArrowheads="1" noChangeShapeType="1" noTextEdit="1"/>
              </p:cNvSpPr>
              <p:nvPr/>
            </p:nvSpPr>
            <p:spPr>
              <a:xfrm>
                <a:off x="5284562" y="6245536"/>
                <a:ext cx="3804568" cy="276999"/>
              </a:xfrm>
              <a:prstGeom prst="rect">
                <a:avLst/>
              </a:prstGeom>
              <a:blipFill>
                <a:blip r:embed="rId5"/>
                <a:stretch>
                  <a:fillRect r="-16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1D806E8-4CA4-405F-8013-E04D3D9288A7}"/>
                  </a:ext>
                </a:extLst>
              </p:cNvPr>
              <p:cNvSpPr txBox="1"/>
              <p:nvPr/>
            </p:nvSpPr>
            <p:spPr>
              <a:xfrm>
                <a:off x="859198" y="6254118"/>
                <a:ext cx="37668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𝐹𝑎𝑘𝑒</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𝑀𝑆𝐸𝐿𝑜𝑠𝑠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𝐿𝑎𝑏𝑒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𝑅𝑒𝑎𝑙</m:t>
                          </m:r>
                        </m:sub>
                      </m:sSub>
                      <m:r>
                        <a:rPr lang="en-US" altLang="zh-CN" b="0" i="1" smtClean="0">
                          <a:latin typeface="Cambria Math" panose="02040503050406030204" pitchFamily="18" charset="0"/>
                        </a:rPr>
                        <m:t>)</m:t>
                      </m:r>
                    </m:oMath>
                  </m:oMathPara>
                </a14:m>
                <a:endParaRPr lang="zh-CN" altLang="en-US" dirty="0"/>
              </a:p>
            </p:txBody>
          </p:sp>
        </mc:Choice>
        <mc:Fallback xmlns="">
          <p:sp>
            <p:nvSpPr>
              <p:cNvPr id="19" name="文本框 18">
                <a:extLst>
                  <a:ext uri="{FF2B5EF4-FFF2-40B4-BE49-F238E27FC236}">
                    <a16:creationId xmlns:a16="http://schemas.microsoft.com/office/drawing/2014/main" id="{11D806E8-4CA4-405F-8013-E04D3D9288A7}"/>
                  </a:ext>
                </a:extLst>
              </p:cNvPr>
              <p:cNvSpPr txBox="1">
                <a:spLocks noRot="1" noChangeAspect="1" noMove="1" noResize="1" noEditPoints="1" noAdjustHandles="1" noChangeArrowheads="1" noChangeShapeType="1" noTextEdit="1"/>
              </p:cNvSpPr>
              <p:nvPr/>
            </p:nvSpPr>
            <p:spPr>
              <a:xfrm>
                <a:off x="859198" y="6254118"/>
                <a:ext cx="3766800" cy="276999"/>
              </a:xfrm>
              <a:prstGeom prst="rect">
                <a:avLst/>
              </a:prstGeom>
              <a:blipFill>
                <a:blip r:embed="rId6"/>
                <a:stretch>
                  <a:fillRect r="-162" b="-40000"/>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7C7FD844-9127-4D89-A77E-A9394A8CF630}"/>
              </a:ext>
            </a:extLst>
          </p:cNvPr>
          <p:cNvPicPr>
            <a:picLocks noChangeAspect="1"/>
          </p:cNvPicPr>
          <p:nvPr/>
        </p:nvPicPr>
        <p:blipFill>
          <a:blip r:embed="rId7"/>
          <a:stretch>
            <a:fillRect/>
          </a:stretch>
        </p:blipFill>
        <p:spPr>
          <a:xfrm>
            <a:off x="202687" y="3480889"/>
            <a:ext cx="5119326" cy="2317705"/>
          </a:xfrm>
          <a:prstGeom prst="rect">
            <a:avLst/>
          </a:prstGeom>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E9799DF1-F010-4A92-9DCB-C113B2E8541F}"/>
                  </a:ext>
                </a:extLst>
              </p:cNvPr>
              <p:cNvSpPr/>
              <p:nvPr/>
            </p:nvSpPr>
            <p:spPr>
              <a:xfrm>
                <a:off x="5572979" y="5298316"/>
                <a:ext cx="3026019" cy="41851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a:t>
                </a:r>
                <a14:m>
                  <m:oMath xmlns:m="http://schemas.openxmlformats.org/officeDocument/2006/math">
                    <m:sSub>
                      <m:sSubPr>
                        <m:ctrlPr>
                          <a:rPr lang="en-US" altLang="zh-CN" b="0" i="1" smtClean="0">
                            <a:solidFill>
                              <a:schemeClr val="tx1">
                                <a:lumMod val="95000"/>
                                <a:lumOff val="5000"/>
                              </a:schemeClr>
                            </a:solidFill>
                            <a:latin typeface="Cambria Math" panose="02040503050406030204" pitchFamily="18" charset="0"/>
                            <a:ea typeface="微软雅黑" panose="020B0503020204020204" charset="-122"/>
                          </a:rPr>
                        </m:ctrlPr>
                      </m:sSubPr>
                      <m:e>
                        <m:r>
                          <a:rPr lang="zh-CN" altLang="en-US" i="1">
                            <a:solidFill>
                              <a:schemeClr val="tx1">
                                <a:lumMod val="95000"/>
                                <a:lumOff val="5000"/>
                              </a:schemeClr>
                            </a:solidFill>
                            <a:latin typeface="Cambria Math" panose="02040503050406030204" pitchFamily="18" charset="0"/>
                            <a:ea typeface="微软雅黑" panose="020B0503020204020204" charset="-122"/>
                          </a:rPr>
                          <m:t>判别器</m:t>
                        </m:r>
                        <m:r>
                          <a:rPr lang="zh-CN" altLang="en-US" i="1" smtClean="0">
                            <a:solidFill>
                              <a:schemeClr val="tx1">
                                <a:lumMod val="95000"/>
                                <a:lumOff val="5000"/>
                              </a:schemeClr>
                            </a:solidFill>
                            <a:latin typeface="Cambria Math" panose="02040503050406030204" pitchFamily="18" charset="0"/>
                            <a:ea typeface="微软雅黑" panose="020B0503020204020204" charset="-122"/>
                          </a:rPr>
                          <m:t>参数</m:t>
                        </m:r>
                        <m:r>
                          <a:rPr lang="zh-CN" altLang="en-US" i="1">
                            <a:solidFill>
                              <a:schemeClr val="tx1">
                                <a:lumMod val="95000"/>
                                <a:lumOff val="5000"/>
                              </a:schemeClr>
                            </a:solidFill>
                            <a:latin typeface="Cambria Math" panose="02040503050406030204" pitchFamily="18" charset="0"/>
                            <a:ea typeface="微软雅黑" panose="020B0503020204020204" charset="-122"/>
                          </a:rPr>
                          <m:t>集合</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𝑊</m:t>
                        </m:r>
                      </m:e>
                      <m:sub>
                        <m:r>
                          <a:rPr lang="en-US" altLang="zh-CN" b="0" i="1" smtClean="0">
                            <a:solidFill>
                              <a:schemeClr val="tx1">
                                <a:lumMod val="95000"/>
                                <a:lumOff val="5000"/>
                              </a:schemeClr>
                            </a:solidFill>
                            <a:latin typeface="Cambria Math" panose="02040503050406030204" pitchFamily="18" charset="0"/>
                            <a:ea typeface="微软雅黑" panose="020B0503020204020204" charset="-122"/>
                          </a:rPr>
                          <m:t>2</m:t>
                        </m:r>
                      </m:sub>
                    </m:sSub>
                  </m:oMath>
                </a14:m>
                <a:r>
                  <a:rPr lang="zh-CN" altLang="en-US" dirty="0">
                    <a:solidFill>
                      <a:schemeClr val="tx1">
                        <a:lumMod val="95000"/>
                        <a:lumOff val="5000"/>
                      </a:schemeClr>
                    </a:solidFill>
                    <a:latin typeface="微软雅黑" panose="020B0503020204020204" charset="-122"/>
                    <a:ea typeface="微软雅黑" panose="020B0503020204020204" charset="-122"/>
                  </a:rPr>
                  <a:t>的训练</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Choice>
        <mc:Fallback xmlns="">
          <p:sp>
            <p:nvSpPr>
              <p:cNvPr id="22" name="矩形 21">
                <a:extLst>
                  <a:ext uri="{FF2B5EF4-FFF2-40B4-BE49-F238E27FC236}">
                    <a16:creationId xmlns:a16="http://schemas.microsoft.com/office/drawing/2014/main" id="{E9799DF1-F010-4A92-9DCB-C113B2E8541F}"/>
                  </a:ext>
                </a:extLst>
              </p:cNvPr>
              <p:cNvSpPr>
                <a:spLocks noRot="1" noChangeAspect="1" noMove="1" noResize="1" noEditPoints="1" noAdjustHandles="1" noChangeArrowheads="1" noChangeShapeType="1" noTextEdit="1"/>
              </p:cNvSpPr>
              <p:nvPr/>
            </p:nvSpPr>
            <p:spPr>
              <a:xfrm>
                <a:off x="5572979" y="5298316"/>
                <a:ext cx="3026019" cy="418513"/>
              </a:xfrm>
              <a:prstGeom prst="rect">
                <a:avLst/>
              </a:prstGeom>
              <a:blipFill>
                <a:blip r:embed="rId8"/>
                <a:stretch>
                  <a:fillRect l="-1610" r="-1006"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A50FE66-B453-4976-87C3-314842DD64EA}"/>
                  </a:ext>
                </a:extLst>
              </p:cNvPr>
              <p:cNvSpPr/>
              <p:nvPr/>
            </p:nvSpPr>
            <p:spPr>
              <a:xfrm>
                <a:off x="1229589" y="5792888"/>
                <a:ext cx="3026019"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a:t>
                </a:r>
                <a14:m>
                  <m:oMath xmlns:m="http://schemas.openxmlformats.org/officeDocument/2006/math">
                    <m:sSub>
                      <m:sSubPr>
                        <m:ctrlPr>
                          <a:rPr lang="en-US" altLang="zh-CN" b="0" i="1" smtClean="0">
                            <a:solidFill>
                              <a:schemeClr val="tx1">
                                <a:lumMod val="95000"/>
                                <a:lumOff val="5000"/>
                              </a:schemeClr>
                            </a:solidFill>
                            <a:latin typeface="Cambria Math" panose="02040503050406030204" pitchFamily="18" charset="0"/>
                            <a:ea typeface="微软雅黑" panose="020B0503020204020204" charset="-122"/>
                          </a:rPr>
                        </m:ctrlPr>
                      </m:sSubPr>
                      <m:e>
                        <m:r>
                          <a:rPr lang="zh-CN" altLang="en-US" i="1">
                            <a:solidFill>
                              <a:schemeClr val="tx1">
                                <a:lumMod val="95000"/>
                                <a:lumOff val="5000"/>
                              </a:schemeClr>
                            </a:solidFill>
                            <a:latin typeface="Cambria Math" panose="02040503050406030204" pitchFamily="18" charset="0"/>
                            <a:ea typeface="微软雅黑" panose="020B0503020204020204" charset="-122"/>
                          </a:rPr>
                          <m:t>生成器</m:t>
                        </m:r>
                        <m:r>
                          <a:rPr lang="zh-CN" altLang="en-US" i="1" smtClean="0">
                            <a:solidFill>
                              <a:schemeClr val="tx1">
                                <a:lumMod val="95000"/>
                                <a:lumOff val="5000"/>
                              </a:schemeClr>
                            </a:solidFill>
                            <a:latin typeface="Cambria Math" panose="02040503050406030204" pitchFamily="18" charset="0"/>
                            <a:ea typeface="微软雅黑" panose="020B0503020204020204" charset="-122"/>
                          </a:rPr>
                          <m:t>参数</m:t>
                        </m:r>
                        <m:r>
                          <a:rPr lang="zh-CN" altLang="en-US" i="1">
                            <a:solidFill>
                              <a:schemeClr val="tx1">
                                <a:lumMod val="95000"/>
                                <a:lumOff val="5000"/>
                              </a:schemeClr>
                            </a:solidFill>
                            <a:latin typeface="Cambria Math" panose="02040503050406030204" pitchFamily="18" charset="0"/>
                            <a:ea typeface="微软雅黑" panose="020B0503020204020204" charset="-122"/>
                          </a:rPr>
                          <m:t>集合</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𝑊</m:t>
                        </m:r>
                      </m:e>
                      <m:sub>
                        <m:r>
                          <a:rPr lang="en-US" altLang="zh-CN" b="0" i="1" smtClean="0">
                            <a:solidFill>
                              <a:schemeClr val="tx1">
                                <a:lumMod val="95000"/>
                                <a:lumOff val="5000"/>
                              </a:schemeClr>
                            </a:solidFill>
                            <a:latin typeface="Cambria Math" panose="02040503050406030204" pitchFamily="18" charset="0"/>
                            <a:ea typeface="微软雅黑" panose="020B0503020204020204" charset="-122"/>
                          </a:rPr>
                          <m:t>1</m:t>
                        </m:r>
                      </m:sub>
                    </m:sSub>
                  </m:oMath>
                </a14:m>
                <a:r>
                  <a:rPr lang="zh-CN" altLang="en-US" dirty="0">
                    <a:solidFill>
                      <a:schemeClr val="tx1">
                        <a:lumMod val="95000"/>
                        <a:lumOff val="5000"/>
                      </a:schemeClr>
                    </a:solidFill>
                    <a:latin typeface="微软雅黑" panose="020B0503020204020204" charset="-122"/>
                    <a:ea typeface="微软雅黑" panose="020B0503020204020204" charset="-122"/>
                  </a:rPr>
                  <a:t>的训练</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Choice>
        <mc:Fallback xmlns="">
          <p:sp>
            <p:nvSpPr>
              <p:cNvPr id="24" name="矩形 23">
                <a:extLst>
                  <a:ext uri="{FF2B5EF4-FFF2-40B4-BE49-F238E27FC236}">
                    <a16:creationId xmlns:a16="http://schemas.microsoft.com/office/drawing/2014/main" id="{4A50FE66-B453-4976-87C3-314842DD64EA}"/>
                  </a:ext>
                </a:extLst>
              </p:cNvPr>
              <p:cNvSpPr>
                <a:spLocks noRot="1" noChangeAspect="1" noMove="1" noResize="1" noEditPoints="1" noAdjustHandles="1" noChangeArrowheads="1" noChangeShapeType="1" noTextEdit="1"/>
              </p:cNvSpPr>
              <p:nvPr/>
            </p:nvSpPr>
            <p:spPr>
              <a:xfrm>
                <a:off x="1229589" y="5792888"/>
                <a:ext cx="3026019" cy="417358"/>
              </a:xfrm>
              <a:prstGeom prst="rect">
                <a:avLst/>
              </a:prstGeom>
              <a:blipFill>
                <a:blip r:embed="rId9"/>
                <a:stretch>
                  <a:fillRect l="-1815" r="-806"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284E37C-8969-4E6A-874D-A03E5DB1B684}"/>
                  </a:ext>
                </a:extLst>
              </p:cNvPr>
              <p:cNvSpPr txBox="1"/>
              <p:nvPr/>
            </p:nvSpPr>
            <p:spPr>
              <a:xfrm>
                <a:off x="6367105" y="4426623"/>
                <a:ext cx="1437765" cy="312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𝐿𝑎𝑏𝑙</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𝑅𝑒𝑎𝑙</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1</m:t>
                          </m:r>
                        </m:e>
                      </m:acc>
                    </m:oMath>
                  </m:oMathPara>
                </a14:m>
                <a:endParaRPr lang="zh-CN" altLang="en-US" dirty="0"/>
              </a:p>
            </p:txBody>
          </p:sp>
        </mc:Choice>
        <mc:Fallback xmlns="">
          <p:sp>
            <p:nvSpPr>
              <p:cNvPr id="26" name="文本框 25">
                <a:extLst>
                  <a:ext uri="{FF2B5EF4-FFF2-40B4-BE49-F238E27FC236}">
                    <a16:creationId xmlns:a16="http://schemas.microsoft.com/office/drawing/2014/main" id="{5284E37C-8969-4E6A-874D-A03E5DB1B684}"/>
                  </a:ext>
                </a:extLst>
              </p:cNvPr>
              <p:cNvSpPr txBox="1">
                <a:spLocks noRot="1" noChangeAspect="1" noMove="1" noResize="1" noEditPoints="1" noAdjustHandles="1" noChangeArrowheads="1" noChangeShapeType="1" noTextEdit="1"/>
              </p:cNvSpPr>
              <p:nvPr/>
            </p:nvSpPr>
            <p:spPr>
              <a:xfrm>
                <a:off x="6367105" y="4426623"/>
                <a:ext cx="1437765" cy="312458"/>
              </a:xfrm>
              <a:prstGeom prst="rect">
                <a:avLst/>
              </a:prstGeom>
              <a:blipFill>
                <a:blip r:embed="rId10"/>
                <a:stretch>
                  <a:fillRect l="-3390" r="-3390"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014CC53-7E88-48F7-A83C-9B1F962D6E01}"/>
                  </a:ext>
                </a:extLst>
              </p:cNvPr>
              <p:cNvSpPr txBox="1"/>
              <p:nvPr/>
            </p:nvSpPr>
            <p:spPr>
              <a:xfrm>
                <a:off x="6367105" y="4809374"/>
                <a:ext cx="1480021" cy="312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𝐿𝑎𝑏𝑒</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𝐹𝑎𝑘𝑒</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0</m:t>
                          </m:r>
                        </m:e>
                      </m:acc>
                    </m:oMath>
                  </m:oMathPara>
                </a14:m>
                <a:endParaRPr lang="zh-CN" altLang="en-US" dirty="0"/>
              </a:p>
            </p:txBody>
          </p:sp>
        </mc:Choice>
        <mc:Fallback xmlns="">
          <p:sp>
            <p:nvSpPr>
              <p:cNvPr id="27" name="文本框 26">
                <a:extLst>
                  <a:ext uri="{FF2B5EF4-FFF2-40B4-BE49-F238E27FC236}">
                    <a16:creationId xmlns:a16="http://schemas.microsoft.com/office/drawing/2014/main" id="{5014CC53-7E88-48F7-A83C-9B1F962D6E01}"/>
                  </a:ext>
                </a:extLst>
              </p:cNvPr>
              <p:cNvSpPr txBox="1">
                <a:spLocks noRot="1" noChangeAspect="1" noMove="1" noResize="1" noEditPoints="1" noAdjustHandles="1" noChangeArrowheads="1" noChangeShapeType="1" noTextEdit="1"/>
              </p:cNvSpPr>
              <p:nvPr/>
            </p:nvSpPr>
            <p:spPr>
              <a:xfrm>
                <a:off x="6367105" y="4809374"/>
                <a:ext cx="1480021" cy="312458"/>
              </a:xfrm>
              <a:prstGeom prst="rect">
                <a:avLst/>
              </a:prstGeom>
              <a:blipFill>
                <a:blip r:embed="rId11"/>
                <a:stretch>
                  <a:fillRect l="-3292" r="-3292"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98077D2E-602E-4189-8456-84A3D10A9819}"/>
                  </a:ext>
                </a:extLst>
              </p:cNvPr>
              <p:cNvSpPr txBox="1"/>
              <p:nvPr/>
            </p:nvSpPr>
            <p:spPr>
              <a:xfrm>
                <a:off x="5998479" y="4113973"/>
                <a:ext cx="2457148"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 </m:t>
                              </m:r>
                              <m:r>
                                <a:rPr lang="en-US" altLang="zh-CN" b="0" i="1" smtClean="0">
                                  <a:latin typeface="Cambria Math" panose="02040503050406030204" pitchFamily="18" charset="0"/>
                                </a:rPr>
                                <m:t>𝑐</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oMath>
                  </m:oMathPara>
                </a14:m>
                <a:endParaRPr lang="zh-CN" altLang="en-US" dirty="0"/>
              </a:p>
            </p:txBody>
          </p:sp>
        </mc:Choice>
        <mc:Fallback xmlns="">
          <p:sp>
            <p:nvSpPr>
              <p:cNvPr id="29" name="文本框 28">
                <a:extLst>
                  <a:ext uri="{FF2B5EF4-FFF2-40B4-BE49-F238E27FC236}">
                    <a16:creationId xmlns:a16="http://schemas.microsoft.com/office/drawing/2014/main" id="{98077D2E-602E-4189-8456-84A3D10A9819}"/>
                  </a:ext>
                </a:extLst>
              </p:cNvPr>
              <p:cNvSpPr txBox="1">
                <a:spLocks noRot="1" noChangeAspect="1" noMove="1" noResize="1" noEditPoints="1" noAdjustHandles="1" noChangeArrowheads="1" noChangeShapeType="1" noTextEdit="1"/>
              </p:cNvSpPr>
              <p:nvPr/>
            </p:nvSpPr>
            <p:spPr>
              <a:xfrm>
                <a:off x="5998479" y="4113973"/>
                <a:ext cx="2457148" cy="312650"/>
              </a:xfrm>
              <a:prstGeom prst="rect">
                <a:avLst/>
              </a:prstGeom>
              <a:blipFill>
                <a:blip r:embed="rId12"/>
                <a:stretch>
                  <a:fillRect l="-1489" r="-2730" b="-274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024C9E6-BB06-459B-B11C-DA46B5541A98}"/>
                  </a:ext>
                </a:extLst>
              </p:cNvPr>
              <p:cNvSpPr txBox="1"/>
              <p:nvPr/>
            </p:nvSpPr>
            <p:spPr>
              <a:xfrm>
                <a:off x="6680926" y="3761818"/>
                <a:ext cx="11261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oMath>
                  </m:oMathPara>
                </a14:m>
                <a:endParaRPr lang="zh-CN" altLang="en-US" dirty="0"/>
              </a:p>
            </p:txBody>
          </p:sp>
        </mc:Choice>
        <mc:Fallback xmlns="">
          <p:sp>
            <p:nvSpPr>
              <p:cNvPr id="30" name="文本框 29">
                <a:extLst>
                  <a:ext uri="{FF2B5EF4-FFF2-40B4-BE49-F238E27FC236}">
                    <a16:creationId xmlns:a16="http://schemas.microsoft.com/office/drawing/2014/main" id="{5024C9E6-BB06-459B-B11C-DA46B5541A98}"/>
                  </a:ext>
                </a:extLst>
              </p:cNvPr>
              <p:cNvSpPr txBox="1">
                <a:spLocks noRot="1" noChangeAspect="1" noMove="1" noResize="1" noEditPoints="1" noAdjustHandles="1" noChangeArrowheads="1" noChangeShapeType="1" noTextEdit="1"/>
              </p:cNvSpPr>
              <p:nvPr/>
            </p:nvSpPr>
            <p:spPr>
              <a:xfrm>
                <a:off x="6680926" y="3761818"/>
                <a:ext cx="1126142" cy="276999"/>
              </a:xfrm>
              <a:prstGeom prst="rect">
                <a:avLst/>
              </a:prstGeom>
              <a:blipFill>
                <a:blip r:embed="rId13"/>
                <a:stretch>
                  <a:fillRect l="-4324" r="-6486" b="-36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045588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416320" cy="523220"/>
          </a:xfrm>
          <a:prstGeom prst="rect">
            <a:avLst/>
          </a:prstGeom>
        </p:spPr>
        <p:txBody>
          <a:bodyPr wrap="none">
            <a:spAutoFit/>
          </a:bodyPr>
          <a:lstStyle/>
          <a:p>
            <a:r>
              <a:rPr lang="zh-CN" altLang="en-US" sz="2800" dirty="0"/>
              <a:t>块比特错误总数生成</a:t>
            </a:r>
            <a:endParaRPr lang="en-US" altLang="zh-CN" sz="2800" dirty="0"/>
          </a:p>
        </p:txBody>
      </p:sp>
      <p:sp>
        <p:nvSpPr>
          <p:cNvPr id="12" name="矩形 11">
            <a:extLst>
              <a:ext uri="{FF2B5EF4-FFF2-40B4-BE49-F238E27FC236}">
                <a16:creationId xmlns:a16="http://schemas.microsoft.com/office/drawing/2014/main" id="{9E71DE67-85A1-49B5-A428-3537F867BCAF}"/>
              </a:ext>
            </a:extLst>
          </p:cNvPr>
          <p:cNvSpPr/>
          <p:nvPr/>
        </p:nvSpPr>
        <p:spPr>
          <a:xfrm>
            <a:off x="491533" y="926868"/>
            <a:ext cx="1980029" cy="400110"/>
          </a:xfrm>
          <a:prstGeom prst="rect">
            <a:avLst/>
          </a:prstGeom>
        </p:spPr>
        <p:txBody>
          <a:bodyPr wrap="none">
            <a:spAutoFit/>
          </a:bodyPr>
          <a:lstStyle/>
          <a:p>
            <a:r>
              <a:rPr lang="zh-CN" altLang="en-US" sz="2000" dirty="0"/>
              <a:t>正态分布拟合法</a:t>
            </a:r>
            <a:endParaRPr lang="en-US" altLang="zh-CN" sz="2000" dirty="0"/>
          </a:p>
        </p:txBody>
      </p:sp>
      <p:sp>
        <p:nvSpPr>
          <p:cNvPr id="7" name="矩形 6">
            <a:extLst>
              <a:ext uri="{FF2B5EF4-FFF2-40B4-BE49-F238E27FC236}">
                <a16:creationId xmlns:a16="http://schemas.microsoft.com/office/drawing/2014/main" id="{CB5120C0-0FAB-4BDC-97A2-1A4823EFE2F1}"/>
              </a:ext>
            </a:extLst>
          </p:cNvPr>
          <p:cNvSpPr/>
          <p:nvPr/>
        </p:nvSpPr>
        <p:spPr>
          <a:xfrm>
            <a:off x="8667997" y="1118299"/>
            <a:ext cx="1814874"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块错误总数</a:t>
            </a:r>
            <a:r>
              <a:rPr lang="en-US" altLang="zh-CN" dirty="0">
                <a:solidFill>
                  <a:schemeClr val="tx1">
                    <a:lumMod val="95000"/>
                    <a:lumOff val="5000"/>
                  </a:schemeClr>
                </a:solidFill>
                <a:latin typeface="微软雅黑" panose="020B0503020204020204" charset="-122"/>
                <a:ea typeface="微软雅黑" panose="020B0503020204020204" charset="-122"/>
              </a:rPr>
              <a:t>-P/E</a:t>
            </a:r>
            <a:endParaRPr lang="zh-CN" altLang="en-US" dirty="0">
              <a:solidFill>
                <a:schemeClr val="tx1">
                  <a:lumMod val="95000"/>
                  <a:lumOff val="5000"/>
                </a:schemeClr>
              </a:solidFill>
              <a:latin typeface="微软雅黑" panose="020B0503020204020204" charset="-122"/>
              <a:ea typeface="微软雅黑" panose="020B0503020204020204" charset="-122"/>
            </a:endParaRPr>
          </a:p>
        </p:txBody>
      </p:sp>
      <p:sp>
        <p:nvSpPr>
          <p:cNvPr id="9" name="矩形 8">
            <a:extLst>
              <a:ext uri="{FF2B5EF4-FFF2-40B4-BE49-F238E27FC236}">
                <a16:creationId xmlns:a16="http://schemas.microsoft.com/office/drawing/2014/main" id="{8349631E-5D41-46CF-AD47-74C5614D15C9}"/>
              </a:ext>
            </a:extLst>
          </p:cNvPr>
          <p:cNvSpPr/>
          <p:nvPr/>
        </p:nvSpPr>
        <p:spPr>
          <a:xfrm>
            <a:off x="491533" y="1661566"/>
            <a:ext cx="4898196"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多条件组合下的实现思路</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1</a:t>
            </a:r>
            <a:r>
              <a:rPr lang="zh-CN" altLang="en-US" dirty="0">
                <a:solidFill>
                  <a:schemeClr val="tx1">
                    <a:lumMod val="95000"/>
                    <a:lumOff val="5000"/>
                  </a:schemeClr>
                </a:solidFill>
                <a:latin typeface="微软雅黑" panose="020B0503020204020204" charset="-122"/>
                <a:ea typeface="微软雅黑" panose="020B0503020204020204" charset="-122"/>
              </a:rPr>
              <a:t>）统计每个测试点的频率分布向量</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2</a:t>
            </a:r>
            <a:r>
              <a:rPr lang="zh-CN" altLang="en-US" dirty="0">
                <a:solidFill>
                  <a:schemeClr val="tx1">
                    <a:lumMod val="95000"/>
                    <a:lumOff val="5000"/>
                  </a:schemeClr>
                </a:solidFill>
                <a:latin typeface="微软雅黑" panose="020B0503020204020204" charset="-122"/>
                <a:ea typeface="微软雅黑" panose="020B0503020204020204" charset="-122"/>
              </a:rPr>
              <a:t>）利用</a:t>
            </a:r>
            <a:r>
              <a:rPr lang="en-US" altLang="zh-CN" dirty="0">
                <a:solidFill>
                  <a:schemeClr val="tx1">
                    <a:lumMod val="95000"/>
                    <a:lumOff val="5000"/>
                  </a:schemeClr>
                </a:solidFill>
                <a:latin typeface="微软雅黑" panose="020B0503020204020204" charset="-122"/>
                <a:ea typeface="微软雅黑" panose="020B0503020204020204" charset="-122"/>
              </a:rPr>
              <a:t>K</a:t>
            </a:r>
            <a:r>
              <a:rPr lang="zh-CN" altLang="en-US" dirty="0">
                <a:solidFill>
                  <a:schemeClr val="tx1">
                    <a:lumMod val="95000"/>
                    <a:lumOff val="5000"/>
                  </a:schemeClr>
                </a:solidFill>
                <a:latin typeface="微软雅黑" panose="020B0503020204020204" charset="-122"/>
                <a:ea typeface="微软雅黑" panose="020B0503020204020204" charset="-122"/>
              </a:rPr>
              <a:t>近邻算法解决未测试点</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3</a:t>
            </a:r>
            <a:r>
              <a:rPr lang="zh-CN" altLang="en-US" dirty="0">
                <a:solidFill>
                  <a:schemeClr val="tx1">
                    <a:lumMod val="95000"/>
                    <a:lumOff val="5000"/>
                  </a:schemeClr>
                </a:solidFill>
                <a:latin typeface="微软雅黑" panose="020B0503020204020204" charset="-122"/>
                <a:ea typeface="微软雅黑" panose="020B0503020204020204" charset="-122"/>
              </a:rPr>
              <a:t>）以频率代替概率进行抽样</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FACE1B9A-96A0-472E-9EFD-9A5DC3FDAA07}"/>
              </a:ext>
            </a:extLst>
          </p:cNvPr>
          <p:cNvPicPr>
            <a:picLocks noChangeAspect="1"/>
          </p:cNvPicPr>
          <p:nvPr/>
        </p:nvPicPr>
        <p:blipFill>
          <a:blip r:embed="rId3"/>
          <a:stretch>
            <a:fillRect/>
          </a:stretch>
        </p:blipFill>
        <p:spPr>
          <a:xfrm>
            <a:off x="7126336" y="1592176"/>
            <a:ext cx="4898196" cy="3673647"/>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E6069B7-E4B2-461F-B07F-D9E35838DCB3}"/>
                  </a:ext>
                </a:extLst>
              </p:cNvPr>
              <p:cNvSpPr/>
              <p:nvPr/>
            </p:nvSpPr>
            <p:spPr>
              <a:xfrm>
                <a:off x="491533" y="3493809"/>
                <a:ext cx="6833775" cy="2577372"/>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测试集</a:t>
                </a:r>
                <a:r>
                  <a:rPr lang="en-US" altLang="zh-CN" dirty="0">
                    <a:solidFill>
                      <a:schemeClr val="tx1">
                        <a:lumMod val="95000"/>
                        <a:lumOff val="5000"/>
                      </a:schemeClr>
                    </a:solidFill>
                    <a:latin typeface="微软雅黑" panose="020B0503020204020204" charset="-122"/>
                    <a:ea typeface="微软雅黑" panose="020B0503020204020204" charset="-122"/>
                  </a:rPr>
                  <a:t>{1, 1000, 2000, …, 16000, 17000}</a:t>
                </a: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单个测试条件的特殊处理</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1</a:t>
                </a:r>
                <a:r>
                  <a:rPr lang="zh-CN" altLang="en-US" dirty="0">
                    <a:solidFill>
                      <a:schemeClr val="tx1">
                        <a:lumMod val="95000"/>
                        <a:lumOff val="5000"/>
                      </a:schemeClr>
                    </a:solidFill>
                    <a:latin typeface="微软雅黑" panose="020B0503020204020204" charset="-122"/>
                    <a:ea typeface="微软雅黑" panose="020B0503020204020204" charset="-122"/>
                  </a:rPr>
                  <a:t>）统计每个测试点的均值和标准差</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2</a:t>
                </a:r>
                <a:r>
                  <a:rPr lang="zh-CN" altLang="en-US" dirty="0">
                    <a:solidFill>
                      <a:schemeClr val="tx1">
                        <a:lumMod val="95000"/>
                        <a:lumOff val="5000"/>
                      </a:schemeClr>
                    </a:solidFill>
                    <a:latin typeface="微软雅黑" panose="020B0503020204020204" charset="-122"/>
                    <a:ea typeface="微软雅黑" panose="020B0503020204020204" charset="-122"/>
                  </a:rPr>
                  <a:t>）对散点进行三次插值获得拟合函数</a:t>
                </a:r>
                <a:r>
                  <a:rPr lang="en-US" altLang="zh-CN" dirty="0">
                    <a:solidFill>
                      <a:schemeClr val="tx1">
                        <a:lumMod val="95000"/>
                        <a:lumOff val="5000"/>
                      </a:schemeClr>
                    </a:solidFill>
                    <a:latin typeface="微软雅黑" panose="020B0503020204020204" charset="-122"/>
                    <a:ea typeface="微软雅黑" panose="020B0503020204020204" charset="-122"/>
                  </a:rPr>
                  <a:t>:</a:t>
                </a:r>
              </a:p>
              <a:p>
                <a:pPr>
                  <a:lnSpc>
                    <a:spcPct val="130000"/>
                  </a:lnSpc>
                </a:pPr>
                <a14:m>
                  <m:oMathPara xmlns:m="http://schemas.openxmlformats.org/officeDocument/2006/math">
                    <m:oMathParaPr>
                      <m:jc m:val="centerGroup"/>
                    </m:oMathParaPr>
                    <m:oMath xmlns:m="http://schemas.openxmlformats.org/officeDocument/2006/math">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𝑠𝑡𝑑</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𝑓</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m:t>
                      </m:r>
                      <m:f>
                        <m:fPr>
                          <m:type m:val="lin"/>
                          <m:ctrlPr>
                            <a:rPr lang="en-US" altLang="zh-CN" b="0" i="1" smtClean="0">
                              <a:solidFill>
                                <a:schemeClr val="tx1">
                                  <a:lumMod val="95000"/>
                                  <a:lumOff val="5000"/>
                                </a:schemeClr>
                              </a:solidFill>
                              <a:latin typeface="Cambria Math" panose="02040503050406030204" pitchFamily="18" charset="0"/>
                              <a:ea typeface="微软雅黑" panose="020B0503020204020204" charset="-122"/>
                            </a:rPr>
                          </m:ctrlPr>
                        </m:fPr>
                        <m:num>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𝑃</m:t>
                          </m:r>
                        </m:num>
                        <m:den>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𝐸</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m:t>
                          </m:r>
                        </m:den>
                      </m:f>
                    </m:oMath>
                  </m:oMathPara>
                </a14:m>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14:m>
                  <m:oMathPara xmlns:m="http://schemas.openxmlformats.org/officeDocument/2006/math">
                    <m:oMathParaPr>
                      <m:jc m:val="centerGroup"/>
                    </m:oMathParaPr>
                    <m:oMath xmlns:m="http://schemas.openxmlformats.org/officeDocument/2006/math">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𝑚𝑒𝑎𝑛</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𝑔</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m:t>
                      </m:r>
                      <m:f>
                        <m:fPr>
                          <m:type m:val="lin"/>
                          <m:ctrlPr>
                            <a:rPr lang="en-US" altLang="zh-CN" b="0" i="1" smtClean="0">
                              <a:solidFill>
                                <a:schemeClr val="tx1">
                                  <a:lumMod val="95000"/>
                                  <a:lumOff val="5000"/>
                                </a:schemeClr>
                              </a:solidFill>
                              <a:latin typeface="Cambria Math" panose="02040503050406030204" pitchFamily="18" charset="0"/>
                              <a:ea typeface="微软雅黑" panose="020B0503020204020204" charset="-122"/>
                            </a:rPr>
                          </m:ctrlPr>
                        </m:fPr>
                        <m:num>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𝑃</m:t>
                          </m:r>
                        </m:num>
                        <m:den>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𝐸</m:t>
                          </m:r>
                          <m:r>
                            <a:rPr lang="en-US" altLang="zh-CN" b="0" i="1" smtClean="0">
                              <a:solidFill>
                                <a:schemeClr val="tx1">
                                  <a:lumMod val="95000"/>
                                  <a:lumOff val="5000"/>
                                </a:schemeClr>
                              </a:solidFill>
                              <a:latin typeface="Cambria Math" panose="02040503050406030204" pitchFamily="18" charset="0"/>
                              <a:ea typeface="微软雅黑" panose="020B0503020204020204" charset="-122"/>
                            </a:rPr>
                            <m:t>)</m:t>
                          </m:r>
                        </m:den>
                      </m:f>
                    </m:oMath>
                  </m:oMathPara>
                </a14:m>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3</a:t>
                </a:r>
                <a:r>
                  <a:rPr lang="zh-CN" altLang="en-US" dirty="0">
                    <a:solidFill>
                      <a:schemeClr val="tx1">
                        <a:lumMod val="95000"/>
                        <a:lumOff val="5000"/>
                      </a:schemeClr>
                    </a:solidFill>
                    <a:latin typeface="微软雅黑" panose="020B0503020204020204" charset="-122"/>
                    <a:ea typeface="微软雅黑" panose="020B0503020204020204" charset="-122"/>
                  </a:rPr>
                  <a:t>）以正态分布</a:t>
                </a:r>
                <a14:m>
                  <m:oMath xmlns:m="http://schemas.openxmlformats.org/officeDocument/2006/math">
                    <m:r>
                      <a:rPr lang="en-US" altLang="zh-CN" b="0" i="1" smtClean="0">
                        <a:solidFill>
                          <a:schemeClr val="tx1">
                            <a:lumMod val="95000"/>
                            <a:lumOff val="5000"/>
                          </a:schemeClr>
                        </a:solidFill>
                        <a:latin typeface="Cambria Math" panose="02040503050406030204" pitchFamily="18" charset="0"/>
                        <a:ea typeface="微软雅黑" panose="020B0503020204020204" charset="-122"/>
                      </a:rPr>
                      <m:t>𝑋</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𝑁</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𝑚𝑒𝑎𝑛</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 </m:t>
                    </m:r>
                    <m:sSup>
                      <m:sSupPr>
                        <m:ctrlP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ctrlPr>
                      </m:sSupPr>
                      <m:e>
                        <m:d>
                          <m:dPr>
                            <m:ctrlP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0.8×</m:t>
                            </m:r>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𝑠𝑡𝑑</m:t>
                            </m:r>
                          </m:e>
                        </m:d>
                      </m:e>
                      <m:sup>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2</m:t>
                        </m:r>
                      </m:sup>
                    </m:sSup>
                    <m:r>
                      <a:rPr lang="en-US" altLang="zh-CN" b="0" i="1" smtClean="0">
                        <a:solidFill>
                          <a:schemeClr val="tx1">
                            <a:lumMod val="95000"/>
                            <a:lumOff val="5000"/>
                          </a:schemeClr>
                        </a:solidFill>
                        <a:latin typeface="Cambria Math" panose="02040503050406030204" pitchFamily="18" charset="0"/>
                        <a:ea typeface="Cambria Math" panose="02040503050406030204" pitchFamily="18" charset="0"/>
                      </a:rPr>
                      <m:t>)</m:t>
                    </m:r>
                  </m:oMath>
                </a14:m>
                <a:r>
                  <a:rPr lang="zh-CN" altLang="en-US" dirty="0">
                    <a:solidFill>
                      <a:schemeClr val="tx1">
                        <a:lumMod val="95000"/>
                        <a:lumOff val="5000"/>
                      </a:schemeClr>
                    </a:solidFill>
                    <a:latin typeface="微软雅黑" panose="020B0503020204020204" charset="-122"/>
                    <a:ea typeface="微软雅黑" panose="020B0503020204020204" charset="-122"/>
                  </a:rPr>
                  <a:t>近似真实分布进行生成</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Choice>
        <mc:Fallback xmlns="">
          <p:sp>
            <p:nvSpPr>
              <p:cNvPr id="14" name="矩形 13">
                <a:extLst>
                  <a:ext uri="{FF2B5EF4-FFF2-40B4-BE49-F238E27FC236}">
                    <a16:creationId xmlns:a16="http://schemas.microsoft.com/office/drawing/2014/main" id="{EE6069B7-E4B2-461F-B07F-D9E35838DCB3}"/>
                  </a:ext>
                </a:extLst>
              </p:cNvPr>
              <p:cNvSpPr>
                <a:spLocks noRot="1" noChangeAspect="1" noMove="1" noResize="1" noEditPoints="1" noAdjustHandles="1" noChangeArrowheads="1" noChangeShapeType="1" noTextEdit="1"/>
              </p:cNvSpPr>
              <p:nvPr/>
            </p:nvSpPr>
            <p:spPr>
              <a:xfrm>
                <a:off x="491533" y="3493809"/>
                <a:ext cx="6833775" cy="2577372"/>
              </a:xfrm>
              <a:prstGeom prst="rect">
                <a:avLst/>
              </a:prstGeom>
              <a:blipFill>
                <a:blip r:embed="rId4"/>
                <a:stretch>
                  <a:fillRect l="-803" b="-108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899156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1620957" cy="523220"/>
          </a:xfrm>
          <a:prstGeom prst="rect">
            <a:avLst/>
          </a:prstGeom>
        </p:spPr>
        <p:txBody>
          <a:bodyPr wrap="none">
            <a:spAutoFit/>
          </a:bodyPr>
          <a:lstStyle/>
          <a:p>
            <a:r>
              <a:rPr lang="zh-CN" altLang="en-US" sz="2800" dirty="0"/>
              <a:t>结果整合</a:t>
            </a:r>
            <a:endParaRPr lang="en-US" altLang="zh-CN" sz="2800"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5C32962-D68D-47D9-8CD8-674BB0D1FDB2}"/>
                  </a:ext>
                </a:extLst>
              </p:cNvPr>
              <p:cNvSpPr/>
              <p:nvPr/>
            </p:nvSpPr>
            <p:spPr>
              <a:xfrm>
                <a:off x="491530" y="1277724"/>
                <a:ext cx="5918793"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1</a:t>
                </a:r>
                <a:r>
                  <a:rPr lang="zh-CN" altLang="en-US" dirty="0">
                    <a:solidFill>
                      <a:schemeClr val="tx1">
                        <a:lumMod val="95000"/>
                        <a:lumOff val="5000"/>
                      </a:schemeClr>
                    </a:solidFill>
                    <a:latin typeface="微软雅黑" panose="020B0503020204020204" charset="-122"/>
                    <a:ea typeface="微软雅黑" panose="020B0503020204020204" charset="-122"/>
                  </a:rPr>
                  <a:t>）生成页比特错误相对分布矩阵</a:t>
                </a:r>
                <a14:m>
                  <m:oMath xmlns:m="http://schemas.openxmlformats.org/officeDocument/2006/math">
                    <m:r>
                      <a:rPr lang="en-US" altLang="zh-CN" i="1">
                        <a:solidFill>
                          <a:schemeClr val="tx1">
                            <a:lumMod val="95000"/>
                            <a:lumOff val="5000"/>
                          </a:schemeClr>
                        </a:solidFill>
                        <a:latin typeface="Cambria Math" panose="02040503050406030204" pitchFamily="18" charset="0"/>
                        <a:ea typeface="微软雅黑" panose="020B0503020204020204" charset="-122"/>
                      </a:rPr>
                      <m:t>{</m:t>
                    </m:r>
                    <m:sSub>
                      <m:sSubPr>
                        <m:ctrlPr>
                          <a:rPr lang="en-US" altLang="zh-CN" i="1">
                            <a:solidFill>
                              <a:schemeClr val="tx1">
                                <a:lumMod val="95000"/>
                                <a:lumOff val="5000"/>
                              </a:schemeClr>
                            </a:solidFill>
                            <a:latin typeface="Cambria Math" panose="02040503050406030204" pitchFamily="18" charset="0"/>
                            <a:ea typeface="微软雅黑" panose="020B0503020204020204" charset="-122"/>
                          </a:rPr>
                        </m:ctrlPr>
                      </m:sSubPr>
                      <m:e>
                        <m:r>
                          <a:rPr lang="en-US" altLang="zh-CN" i="1">
                            <a:solidFill>
                              <a:schemeClr val="tx1">
                                <a:lumMod val="95000"/>
                                <a:lumOff val="5000"/>
                              </a:schemeClr>
                            </a:solidFill>
                            <a:latin typeface="Cambria Math" panose="02040503050406030204" pitchFamily="18" charset="0"/>
                            <a:ea typeface="微软雅黑" panose="020B0503020204020204" charset="-122"/>
                          </a:rPr>
                          <m:t>𝑟</m:t>
                        </m:r>
                      </m:e>
                      <m:sub>
                        <m:r>
                          <a:rPr lang="en-US" altLang="zh-CN" i="1">
                            <a:solidFill>
                              <a:schemeClr val="tx1">
                                <a:lumMod val="95000"/>
                                <a:lumOff val="5000"/>
                              </a:schemeClr>
                            </a:solidFill>
                            <a:latin typeface="Cambria Math" panose="02040503050406030204" pitchFamily="18" charset="0"/>
                            <a:ea typeface="微软雅黑" panose="020B0503020204020204" charset="-122"/>
                          </a:rPr>
                          <m:t>0</m:t>
                        </m:r>
                      </m:sub>
                    </m:sSub>
                    <m:r>
                      <a:rPr lang="en-US" altLang="zh-CN" i="1">
                        <a:solidFill>
                          <a:schemeClr val="tx1">
                            <a:lumMod val="95000"/>
                            <a:lumOff val="5000"/>
                          </a:schemeClr>
                        </a:solidFill>
                        <a:latin typeface="Cambria Math" panose="02040503050406030204" pitchFamily="18" charset="0"/>
                        <a:ea typeface="微软雅黑" panose="020B0503020204020204" charset="-122"/>
                      </a:rPr>
                      <m:t>, </m:t>
                    </m:r>
                    <m:sSub>
                      <m:sSubPr>
                        <m:ctrlPr>
                          <a:rPr lang="en-US" altLang="zh-CN" i="1">
                            <a:solidFill>
                              <a:schemeClr val="tx1">
                                <a:lumMod val="95000"/>
                                <a:lumOff val="5000"/>
                              </a:schemeClr>
                            </a:solidFill>
                            <a:latin typeface="Cambria Math" panose="02040503050406030204" pitchFamily="18" charset="0"/>
                            <a:ea typeface="微软雅黑" panose="020B0503020204020204" charset="-122"/>
                          </a:rPr>
                        </m:ctrlPr>
                      </m:sSubPr>
                      <m:e>
                        <m:r>
                          <a:rPr lang="en-US" altLang="zh-CN" i="1">
                            <a:solidFill>
                              <a:schemeClr val="tx1">
                                <a:lumMod val="95000"/>
                                <a:lumOff val="5000"/>
                              </a:schemeClr>
                            </a:solidFill>
                            <a:latin typeface="Cambria Math" panose="02040503050406030204" pitchFamily="18" charset="0"/>
                            <a:ea typeface="微软雅黑" panose="020B0503020204020204" charset="-122"/>
                          </a:rPr>
                          <m:t>𝑟</m:t>
                        </m:r>
                      </m:e>
                      <m:sub>
                        <m:r>
                          <a:rPr lang="en-US" altLang="zh-CN" i="1">
                            <a:solidFill>
                              <a:schemeClr val="tx1">
                                <a:lumMod val="95000"/>
                                <a:lumOff val="5000"/>
                              </a:schemeClr>
                            </a:solidFill>
                            <a:latin typeface="Cambria Math" panose="02040503050406030204" pitchFamily="18" charset="0"/>
                            <a:ea typeface="微软雅黑" panose="020B0503020204020204" charset="-122"/>
                          </a:rPr>
                          <m:t>1</m:t>
                        </m:r>
                      </m:sub>
                    </m:sSub>
                    <m:r>
                      <a:rPr lang="en-US" altLang="zh-CN" i="1">
                        <a:solidFill>
                          <a:schemeClr val="tx1">
                            <a:lumMod val="95000"/>
                            <a:lumOff val="5000"/>
                          </a:schemeClr>
                        </a:solidFill>
                        <a:latin typeface="Cambria Math" panose="02040503050406030204" pitchFamily="18" charset="0"/>
                        <a:ea typeface="微软雅黑" panose="020B0503020204020204" charset="-122"/>
                      </a:rPr>
                      <m:t>, …, </m:t>
                    </m:r>
                    <m:sSub>
                      <m:sSubPr>
                        <m:ctrlPr>
                          <a:rPr lang="en-US" altLang="zh-CN" i="1">
                            <a:solidFill>
                              <a:schemeClr val="tx1">
                                <a:lumMod val="95000"/>
                                <a:lumOff val="5000"/>
                              </a:schemeClr>
                            </a:solidFill>
                            <a:latin typeface="Cambria Math" panose="02040503050406030204" pitchFamily="18" charset="0"/>
                            <a:ea typeface="微软雅黑" panose="020B0503020204020204" charset="-122"/>
                          </a:rPr>
                        </m:ctrlPr>
                      </m:sSubPr>
                      <m:e>
                        <m:r>
                          <a:rPr lang="en-US" altLang="zh-CN" i="1">
                            <a:solidFill>
                              <a:schemeClr val="tx1">
                                <a:lumMod val="95000"/>
                                <a:lumOff val="5000"/>
                              </a:schemeClr>
                            </a:solidFill>
                            <a:latin typeface="Cambria Math" panose="02040503050406030204" pitchFamily="18" charset="0"/>
                            <a:ea typeface="微软雅黑" panose="020B0503020204020204" charset="-122"/>
                          </a:rPr>
                          <m:t>𝑟</m:t>
                        </m:r>
                      </m:e>
                      <m:sub>
                        <m:r>
                          <a:rPr lang="en-US" altLang="zh-CN" i="1">
                            <a:solidFill>
                              <a:schemeClr val="tx1">
                                <a:lumMod val="95000"/>
                                <a:lumOff val="5000"/>
                              </a:schemeClr>
                            </a:solidFill>
                            <a:latin typeface="Cambria Math" panose="02040503050406030204" pitchFamily="18" charset="0"/>
                            <a:ea typeface="微软雅黑" panose="020B0503020204020204" charset="-122"/>
                          </a:rPr>
                          <m:t>2302</m:t>
                        </m:r>
                      </m:sub>
                    </m:sSub>
                    <m:r>
                      <a:rPr lang="en-US" altLang="zh-CN" i="1">
                        <a:solidFill>
                          <a:schemeClr val="tx1">
                            <a:lumMod val="95000"/>
                            <a:lumOff val="5000"/>
                          </a:schemeClr>
                        </a:solidFill>
                        <a:latin typeface="Cambria Math" panose="02040503050406030204" pitchFamily="18" charset="0"/>
                        <a:ea typeface="微软雅黑" panose="020B0503020204020204" charset="-122"/>
                      </a:rPr>
                      <m:t>, </m:t>
                    </m:r>
                    <m:sSub>
                      <m:sSubPr>
                        <m:ctrlPr>
                          <a:rPr lang="en-US" altLang="zh-CN" i="1">
                            <a:solidFill>
                              <a:schemeClr val="tx1">
                                <a:lumMod val="95000"/>
                                <a:lumOff val="5000"/>
                              </a:schemeClr>
                            </a:solidFill>
                            <a:latin typeface="Cambria Math" panose="02040503050406030204" pitchFamily="18" charset="0"/>
                            <a:ea typeface="微软雅黑" panose="020B0503020204020204" charset="-122"/>
                          </a:rPr>
                        </m:ctrlPr>
                      </m:sSubPr>
                      <m:e>
                        <m:r>
                          <a:rPr lang="en-US" altLang="zh-CN" i="1">
                            <a:solidFill>
                              <a:schemeClr val="tx1">
                                <a:lumMod val="95000"/>
                                <a:lumOff val="5000"/>
                              </a:schemeClr>
                            </a:solidFill>
                            <a:latin typeface="Cambria Math" panose="02040503050406030204" pitchFamily="18" charset="0"/>
                            <a:ea typeface="微软雅黑" panose="020B0503020204020204" charset="-122"/>
                          </a:rPr>
                          <m:t>𝑟</m:t>
                        </m:r>
                      </m:e>
                      <m:sub>
                        <m:r>
                          <a:rPr lang="en-US" altLang="zh-CN" i="1">
                            <a:solidFill>
                              <a:schemeClr val="tx1">
                                <a:lumMod val="95000"/>
                                <a:lumOff val="5000"/>
                              </a:schemeClr>
                            </a:solidFill>
                            <a:latin typeface="Cambria Math" panose="02040503050406030204" pitchFamily="18" charset="0"/>
                            <a:ea typeface="微软雅黑" panose="020B0503020204020204" charset="-122"/>
                          </a:rPr>
                          <m:t>2303</m:t>
                        </m:r>
                      </m:sub>
                    </m:sSub>
                    <m:r>
                      <a:rPr lang="en-US" altLang="zh-CN" i="1">
                        <a:solidFill>
                          <a:schemeClr val="tx1">
                            <a:lumMod val="95000"/>
                            <a:lumOff val="5000"/>
                          </a:schemeClr>
                        </a:solidFill>
                        <a:latin typeface="Cambria Math" panose="02040503050406030204" pitchFamily="18" charset="0"/>
                        <a:ea typeface="微软雅黑" panose="020B0503020204020204" charset="-122"/>
                      </a:rPr>
                      <m:t>}</m:t>
                    </m:r>
                  </m:oMath>
                </a14:m>
                <a:r>
                  <a:rPr lang="en-US" altLang="zh-CN" dirty="0">
                    <a:solidFill>
                      <a:schemeClr val="tx1">
                        <a:lumMod val="95000"/>
                        <a:lumOff val="5000"/>
                      </a:schemeClr>
                    </a:solidFill>
                    <a:latin typeface="微软雅黑" panose="020B0503020204020204" charset="-122"/>
                    <a:ea typeface="微软雅黑" panose="020B0503020204020204" charset="-122"/>
                  </a:rPr>
                  <a:t>   </a:t>
                </a:r>
              </a:p>
              <a:p>
                <a:pPr>
                  <a:lnSpc>
                    <a:spcPct val="130000"/>
                  </a:lnSpc>
                </a:pP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Choice>
        <mc:Fallback xmlns="">
          <p:sp>
            <p:nvSpPr>
              <p:cNvPr id="10" name="矩形 9">
                <a:extLst>
                  <a:ext uri="{FF2B5EF4-FFF2-40B4-BE49-F238E27FC236}">
                    <a16:creationId xmlns:a16="http://schemas.microsoft.com/office/drawing/2014/main" id="{05C32962-D68D-47D9-8CD8-674BB0D1FDB2}"/>
                  </a:ext>
                </a:extLst>
              </p:cNvPr>
              <p:cNvSpPr>
                <a:spLocks noRot="1" noChangeAspect="1" noMove="1" noResize="1" noEditPoints="1" noAdjustHandles="1" noChangeArrowheads="1" noChangeShapeType="1" noTextEdit="1"/>
              </p:cNvSpPr>
              <p:nvPr/>
            </p:nvSpPr>
            <p:spPr>
              <a:xfrm>
                <a:off x="491530" y="1277724"/>
                <a:ext cx="5918793" cy="777457"/>
              </a:xfrm>
              <a:prstGeom prst="rect">
                <a:avLst/>
              </a:prstGeom>
              <a:blipFill>
                <a:blip r:embed="rId3"/>
                <a:stretch>
                  <a:fillRect l="-9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3E866C1-46E6-4FDD-A023-FDC55ACBC780}"/>
                  </a:ext>
                </a:extLst>
              </p:cNvPr>
              <p:cNvSpPr/>
              <p:nvPr/>
            </p:nvSpPr>
            <p:spPr>
              <a:xfrm>
                <a:off x="1210667" y="1671339"/>
                <a:ext cx="4480517" cy="772199"/>
              </a:xfrm>
              <a:prstGeom prst="rect">
                <a:avLst/>
              </a:prstGeom>
            </p:spPr>
            <p:txBody>
              <a:bodyPr wrap="square">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ctrlPr>
                        </m:sSubPr>
                        <m:e>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𝑟</m:t>
                          </m:r>
                        </m:e>
                        <m:sub>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𝑖</m:t>
                          </m:r>
                        </m:sub>
                      </m:sSub>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m:t>
                      </m:r>
                      <m:f>
                        <m:fPr>
                          <m:ctrlP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ctrlPr>
                        </m:fPr>
                        <m:num>
                          <m:sSub>
                            <m:sSubPr>
                              <m:ctrlP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ctrlPr>
                            </m:sSubPr>
                            <m:e>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𝑝𝑎𝑔𝑒</m:t>
                              </m:r>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_</m:t>
                              </m:r>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𝑒𝑟𝑟𝑜𝑟</m:t>
                              </m:r>
                            </m:e>
                            <m:sub>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𝑖</m:t>
                              </m:r>
                            </m:sub>
                          </m:sSub>
                        </m:num>
                        <m:den>
                          <m:sSub>
                            <m:sSubPr>
                              <m:ctrlP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ctrlPr>
                            </m:sSubPr>
                            <m:e>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𝑝𝑎𝑔𝑒</m:t>
                              </m:r>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_</m:t>
                              </m:r>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𝑒𝑟𝑟𝑜𝑟</m:t>
                              </m:r>
                            </m:e>
                            <m:sub>
                              <m:r>
                                <a:rPr lang="en-US" altLang="zh-CN" b="0" i="1" dirty="0" smtClean="0">
                                  <a:solidFill>
                                    <a:schemeClr val="tx1">
                                      <a:lumMod val="95000"/>
                                      <a:lumOff val="5000"/>
                                    </a:schemeClr>
                                  </a:solidFill>
                                  <a:latin typeface="Cambria Math" panose="02040503050406030204" pitchFamily="18" charset="0"/>
                                  <a:ea typeface="微软雅黑" panose="020B0503020204020204" charset="-122"/>
                                </a:rPr>
                                <m:t>𝑚𝑎𝑥</m:t>
                              </m:r>
                            </m:sub>
                          </m:sSub>
                        </m:den>
                      </m:f>
                    </m:oMath>
                  </m:oMathPara>
                </a14:m>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Choice>
        <mc:Fallback xmlns="">
          <p:sp>
            <p:nvSpPr>
              <p:cNvPr id="11" name="矩形 10">
                <a:extLst>
                  <a:ext uri="{FF2B5EF4-FFF2-40B4-BE49-F238E27FC236}">
                    <a16:creationId xmlns:a16="http://schemas.microsoft.com/office/drawing/2014/main" id="{A3E866C1-46E6-4FDD-A023-FDC55ACBC780}"/>
                  </a:ext>
                </a:extLst>
              </p:cNvPr>
              <p:cNvSpPr>
                <a:spLocks noRot="1" noChangeAspect="1" noMove="1" noResize="1" noEditPoints="1" noAdjustHandles="1" noChangeArrowheads="1" noChangeShapeType="1" noTextEdit="1"/>
              </p:cNvSpPr>
              <p:nvPr/>
            </p:nvSpPr>
            <p:spPr>
              <a:xfrm>
                <a:off x="1210667" y="1671339"/>
                <a:ext cx="4480517" cy="772199"/>
              </a:xfrm>
              <a:prstGeom prst="rect">
                <a:avLst/>
              </a:prstGeom>
              <a:blipFill>
                <a:blip r:embed="rId4"/>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4EA118C1-C608-469B-B018-C3FB17973A00}"/>
              </a:ext>
            </a:extLst>
          </p:cNvPr>
          <p:cNvSpPr/>
          <p:nvPr/>
        </p:nvSpPr>
        <p:spPr>
          <a:xfrm>
            <a:off x="491531" y="2614319"/>
            <a:ext cx="6604596"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2</a:t>
            </a:r>
            <a:r>
              <a:rPr lang="zh-CN" altLang="en-US" dirty="0">
                <a:solidFill>
                  <a:schemeClr val="tx1">
                    <a:lumMod val="95000"/>
                    <a:lumOff val="5000"/>
                  </a:schemeClr>
                </a:solidFill>
                <a:latin typeface="微软雅黑" panose="020B0503020204020204" charset="-122"/>
                <a:ea typeface="微软雅黑" panose="020B0503020204020204" charset="-122"/>
              </a:rPr>
              <a:t>）生成块比特错误总数</a:t>
            </a:r>
            <a:r>
              <a:rPr lang="en-US" altLang="zh-CN" dirty="0">
                <a:solidFill>
                  <a:schemeClr val="tx1">
                    <a:lumMod val="95000"/>
                    <a:lumOff val="5000"/>
                  </a:schemeClr>
                </a:solidFill>
                <a:latin typeface="微软雅黑" panose="020B0503020204020204" charset="-122"/>
                <a:ea typeface="微软雅黑" panose="020B0503020204020204" charset="-122"/>
              </a:rPr>
              <a:t>E</a:t>
            </a:r>
            <a:r>
              <a:rPr lang="zh-CN" altLang="en-US" dirty="0">
                <a:solidFill>
                  <a:schemeClr val="tx1">
                    <a:lumMod val="95000"/>
                    <a:lumOff val="5000"/>
                  </a:schemeClr>
                </a:solidFill>
                <a:latin typeface="微软雅黑" panose="020B0503020204020204" charset="-122"/>
                <a:ea typeface="微软雅黑" panose="020B0503020204020204" charset="-122"/>
              </a:rPr>
              <a:t>，与（</a:t>
            </a:r>
            <a:r>
              <a:rPr lang="en-US" altLang="zh-CN" dirty="0">
                <a:solidFill>
                  <a:schemeClr val="tx1">
                    <a:lumMod val="95000"/>
                    <a:lumOff val="5000"/>
                  </a:schemeClr>
                </a:solidFill>
                <a:latin typeface="微软雅黑" panose="020B0503020204020204" charset="-122"/>
                <a:ea typeface="微软雅黑" panose="020B0503020204020204" charset="-122"/>
              </a:rPr>
              <a:t>1</a:t>
            </a:r>
            <a:r>
              <a:rPr lang="zh-CN" altLang="en-US" dirty="0">
                <a:solidFill>
                  <a:schemeClr val="tx1">
                    <a:lumMod val="95000"/>
                    <a:lumOff val="5000"/>
                  </a:schemeClr>
                </a:solidFill>
                <a:latin typeface="微软雅黑" panose="020B0503020204020204" charset="-122"/>
                <a:ea typeface="微软雅黑" panose="020B0503020204020204" charset="-122"/>
              </a:rPr>
              <a:t>）整合生成每页比特错误数</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26809BB-58ED-40E2-8A16-92C0663B935F}"/>
                  </a:ext>
                </a:extLst>
              </p:cNvPr>
              <p:cNvSpPr txBox="1"/>
              <p:nvPr/>
            </p:nvSpPr>
            <p:spPr>
              <a:xfrm>
                <a:off x="1622127" y="3235660"/>
                <a:ext cx="4264323" cy="424860"/>
              </a:xfrm>
              <a:prstGeom prst="rect">
                <a:avLst/>
              </a:prstGeom>
              <a:noFill/>
            </p:spPr>
            <p:txBody>
              <a:bodyPr wrap="squar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𝑝𝑎𝑔𝑒</m:t>
                        </m:r>
                        <m:r>
                          <a:rPr lang="en-US" altLang="zh-CN" b="0" i="1" smtClean="0">
                            <a:latin typeface="Cambria Math" panose="02040503050406030204" pitchFamily="18" charset="0"/>
                          </a:rPr>
                          <m:t>_</m:t>
                        </m:r>
                        <m:r>
                          <a:rPr lang="en-US" altLang="zh-CN" b="0" i="1" smtClean="0">
                            <a:latin typeface="Cambria Math" panose="02040503050406030204" pitchFamily="18" charset="0"/>
                          </a:rPr>
                          <m:t>𝑒𝑟𝑟𝑜𝑟</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𝑘</m:t>
                                </m:r>
                              </m:sub>
                            </m:sSub>
                          </m:e>
                        </m:nary>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𝐸</m:t>
                    </m:r>
                  </m:oMath>
                </a14:m>
                <a:r>
                  <a:rPr lang="zh-CN" altLang="en-US" dirty="0"/>
                  <a:t>    </a:t>
                </a:r>
                <a14:m>
                  <m:oMath xmlns:m="http://schemas.openxmlformats.org/officeDocument/2006/math">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=2303</m:t>
                    </m:r>
                  </m:oMath>
                </a14:m>
                <a:endParaRPr lang="zh-CN" altLang="en-US" dirty="0"/>
              </a:p>
            </p:txBody>
          </p:sp>
        </mc:Choice>
        <mc:Fallback xmlns="">
          <p:sp>
            <p:nvSpPr>
              <p:cNvPr id="3" name="文本框 2">
                <a:extLst>
                  <a:ext uri="{FF2B5EF4-FFF2-40B4-BE49-F238E27FC236}">
                    <a16:creationId xmlns:a16="http://schemas.microsoft.com/office/drawing/2014/main" id="{726809BB-58ED-40E2-8A16-92C0663B935F}"/>
                  </a:ext>
                </a:extLst>
              </p:cNvPr>
              <p:cNvSpPr txBox="1">
                <a:spLocks noRot="1" noChangeAspect="1" noMove="1" noResize="1" noEditPoints="1" noAdjustHandles="1" noChangeArrowheads="1" noChangeShapeType="1" noTextEdit="1"/>
              </p:cNvSpPr>
              <p:nvPr/>
            </p:nvSpPr>
            <p:spPr>
              <a:xfrm>
                <a:off x="1622127" y="3235660"/>
                <a:ext cx="4264323" cy="424860"/>
              </a:xfrm>
              <a:prstGeom prst="rect">
                <a:avLst/>
              </a:prstGeom>
              <a:blipFill>
                <a:blip r:embed="rId5"/>
                <a:stretch>
                  <a:fillRect l="-2000" t="-39130" b="-126087"/>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5FA7F5AF-7BD7-4383-BAE5-0375BD34EC52}"/>
              </a:ext>
            </a:extLst>
          </p:cNvPr>
          <p:cNvSpPr/>
          <p:nvPr/>
        </p:nvSpPr>
        <p:spPr>
          <a:xfrm>
            <a:off x="491528" y="3826457"/>
            <a:ext cx="6604596"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3</a:t>
            </a:r>
            <a:r>
              <a:rPr lang="zh-CN" altLang="en-US" dirty="0">
                <a:solidFill>
                  <a:schemeClr val="tx1">
                    <a:lumMod val="95000"/>
                    <a:lumOff val="5000"/>
                  </a:schemeClr>
                </a:solidFill>
                <a:latin typeface="微软雅黑" panose="020B0503020204020204" charset="-122"/>
                <a:ea typeface="微软雅黑" panose="020B0503020204020204" charset="-122"/>
              </a:rPr>
              <a:t>）在页内以均匀分布进行随机抽样，每个</a:t>
            </a:r>
            <a:r>
              <a:rPr lang="en-US" altLang="zh-CN" dirty="0">
                <a:solidFill>
                  <a:schemeClr val="tx1">
                    <a:lumMod val="95000"/>
                    <a:lumOff val="5000"/>
                  </a:schemeClr>
                </a:solidFill>
                <a:latin typeface="微软雅黑" panose="020B0503020204020204" charset="-122"/>
                <a:ea typeface="微软雅黑" panose="020B0503020204020204" charset="-122"/>
              </a:rPr>
              <a:t>Page</a:t>
            </a:r>
            <a:r>
              <a:rPr lang="zh-CN" altLang="en-US" dirty="0">
                <a:solidFill>
                  <a:schemeClr val="tx1">
                    <a:lumMod val="95000"/>
                    <a:lumOff val="5000"/>
                  </a:schemeClr>
                </a:solidFill>
                <a:latin typeface="微软雅黑" panose="020B0503020204020204" charset="-122"/>
                <a:ea typeface="微软雅黑" panose="020B0503020204020204" charset="-122"/>
              </a:rPr>
              <a:t>含</a:t>
            </a:r>
            <a:r>
              <a:rPr lang="en-US" altLang="zh-CN" dirty="0">
                <a:solidFill>
                  <a:schemeClr val="tx1">
                    <a:lumMod val="95000"/>
                    <a:lumOff val="5000"/>
                  </a:schemeClr>
                </a:solidFill>
                <a:latin typeface="微软雅黑" panose="020B0503020204020204" charset="-122"/>
                <a:ea typeface="微软雅黑" panose="020B0503020204020204" charset="-122"/>
              </a:rPr>
              <a:t>16</a:t>
            </a:r>
            <a:r>
              <a:rPr lang="zh-CN" altLang="en-US" dirty="0">
                <a:solidFill>
                  <a:schemeClr val="tx1">
                    <a:lumMod val="95000"/>
                    <a:lumOff val="5000"/>
                  </a:schemeClr>
                </a:solidFill>
                <a:latin typeface="微软雅黑" panose="020B0503020204020204" charset="-122"/>
                <a:ea typeface="微软雅黑" panose="020B0503020204020204" charset="-122"/>
              </a:rPr>
              <a:t>个</a:t>
            </a:r>
            <a:r>
              <a:rPr lang="en-US" altLang="zh-CN" dirty="0">
                <a:solidFill>
                  <a:schemeClr val="tx1">
                    <a:lumMod val="95000"/>
                    <a:lumOff val="5000"/>
                  </a:schemeClr>
                </a:solidFill>
                <a:latin typeface="微软雅黑" panose="020B0503020204020204" charset="-122"/>
                <a:ea typeface="微软雅黑" panose="020B0503020204020204" charset="-122"/>
              </a:rPr>
              <a:t>Frame</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1CEED61-5A66-4EEC-8363-0666F983A789}"/>
                  </a:ext>
                </a:extLst>
              </p:cNvPr>
              <p:cNvSpPr/>
              <p:nvPr/>
            </p:nvSpPr>
            <p:spPr>
              <a:xfrm>
                <a:off x="985834" y="4243815"/>
                <a:ext cx="6329364" cy="2308324"/>
              </a:xfrm>
              <a:prstGeom prst="rect">
                <a:avLst/>
              </a:prstGeom>
            </p:spPr>
            <p:txBody>
              <a:bodyPr wrap="square">
                <a:spAutoFit/>
              </a:bodyPr>
              <a:lstStyle/>
              <a:p>
                <a:pPr indent="127000" algn="just" latinLnBrk="1">
                  <a:lnSpc>
                    <a:spcPct val="150000"/>
                  </a:lnSpc>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在区间</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[0,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𝑎𝑔𝑒</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_</m:t>
                        </m:r>
                        <m:r>
                          <a:rPr lang="en-US" altLang="zh-CN" sz="1600" b="0" i="1" kern="100" smtClean="0">
                            <a:latin typeface="Cambria Math" panose="02040503050406030204" pitchFamily="18" charset="0"/>
                            <a:ea typeface="宋体" panose="02010600030101010101" pitchFamily="2" charset="-122"/>
                            <a:cs typeface="Times New Roman" panose="02020603050405020304" pitchFamily="18" charset="0"/>
                          </a:rPr>
                          <m:t>𝑒</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𝑟𝑟𝑜𝑟</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生成</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15</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个均匀分布的随机整数；</a:t>
                </a:r>
              </a:p>
              <a:p>
                <a:pPr indent="127000" algn="just" latinLnBrk="1">
                  <a:lnSpc>
                    <a:spcPct val="150000"/>
                  </a:lnSpc>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b.</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对之前生成的</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15</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个随机数升序排列，得到分割点集</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 …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15</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p>
              <a:p>
                <a:pPr indent="127000" algn="just" latinLnBrk="1">
                  <a:lnSpc>
                    <a:spcPct val="150000"/>
                  </a:lnSpc>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将</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0</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𝑎𝑔𝑒</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_</m:t>
                        </m:r>
                        <m:r>
                          <a:rPr lang="en-US" altLang="zh-CN" sz="1600" b="0" i="1" kern="100" smtClean="0">
                            <a:latin typeface="Cambria Math" panose="02040503050406030204" pitchFamily="18" charset="0"/>
                            <a:ea typeface="宋体" panose="02010600030101010101" pitchFamily="2" charset="-122"/>
                            <a:cs typeface="Times New Roman" panose="02020603050405020304" pitchFamily="18" charset="0"/>
                          </a:rPr>
                          <m:t>𝑒</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𝑟𝑟𝑜𝑟</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添加入分割点集，得到</a:t>
                </a: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 …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15</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16</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=0</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16</m:t>
                        </m:r>
                      </m:sub>
                    </m:sSub>
                  </m:oMath>
                </a14:m>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𝑎𝑔𝑒</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_</m:t>
                        </m:r>
                        <m:r>
                          <a:rPr lang="en-US" altLang="zh-CN" sz="1600" b="0" i="1" kern="100" smtClean="0">
                            <a:latin typeface="Cambria Math" panose="02040503050406030204" pitchFamily="18" charset="0"/>
                            <a:ea typeface="宋体" panose="02010600030101010101" pitchFamily="2" charset="-122"/>
                            <a:cs typeface="Times New Roman" panose="02020603050405020304" pitchFamily="18" charset="0"/>
                          </a:rPr>
                          <m:t>𝑒</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𝑟𝑟𝑜𝑟</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p>
              <a:p>
                <a:pPr indent="127000" algn="just" latinLnBrk="1">
                  <a:lnSpc>
                    <a:spcPct val="150000"/>
                  </a:lnSpc>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d.</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16</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个和为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kern="100"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𝑎𝑔𝑒</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_</m:t>
                        </m:r>
                        <m:r>
                          <a:rPr lang="en-US" altLang="zh-CN" sz="1600" b="0" i="1" kern="100" smtClean="0">
                            <a:latin typeface="Cambria Math" panose="02040503050406030204" pitchFamily="18" charset="0"/>
                            <a:ea typeface="宋体" panose="02010600030101010101" pitchFamily="2" charset="-122"/>
                            <a:cs typeface="Times New Roman" panose="02020603050405020304" pitchFamily="18" charset="0"/>
                          </a:rPr>
                          <m:t>𝑒</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𝑟𝑟𝑜𝑟</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的均匀分布随机整数如下：</a:t>
                </a:r>
              </a:p>
              <a:p>
                <a:pPr indent="127000" algn="ctr" latinLnBrk="1">
                  <a:lnSpc>
                    <a:spcPct val="150000"/>
                  </a:lnSpc>
                  <a:spcAft>
                    <a:spcPts val="0"/>
                  </a:spcAft>
                </a:pPr>
                <a14:m>
                  <m:oMathPara xmlns:m="http://schemas.openxmlformats.org/officeDocument/2006/math">
                    <m:oMathParaPr>
                      <m:jc m:val="centerGroup"/>
                    </m:oMathParaPr>
                    <m:oMath xmlns:m="http://schemas.openxmlformats.org/officeDocument/2006/math">
                      <m:d>
                        <m:dPr>
                          <m:begChr m:val="{"/>
                          <m:end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 0≤</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 ≤15}</m:t>
                      </m:r>
                    </m:oMath>
                  </m:oMathPara>
                </a14:m>
                <a:endParaRPr lang="zh-CN" altLang="zh-CN" sz="1600"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71CEED61-5A66-4EEC-8363-0666F983A789}"/>
                  </a:ext>
                </a:extLst>
              </p:cNvPr>
              <p:cNvSpPr>
                <a:spLocks noRot="1" noChangeAspect="1" noMove="1" noResize="1" noEditPoints="1" noAdjustHandles="1" noChangeArrowheads="1" noChangeShapeType="1" noTextEdit="1"/>
              </p:cNvSpPr>
              <p:nvPr/>
            </p:nvSpPr>
            <p:spPr>
              <a:xfrm>
                <a:off x="985834" y="4243815"/>
                <a:ext cx="6329364" cy="2308324"/>
              </a:xfrm>
              <a:prstGeom prst="rect">
                <a:avLst/>
              </a:prstGeom>
              <a:blipFill>
                <a:blip r:embed="rId6"/>
                <a:stretch>
                  <a:fillRect l="-578" r="-37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522266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FIVE</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成果展示</a:t>
            </a:r>
          </a:p>
        </p:txBody>
      </p:sp>
      <p:sp>
        <p:nvSpPr>
          <p:cNvPr id="4" name="矩形 3"/>
          <p:cNvSpPr/>
          <p:nvPr/>
        </p:nvSpPr>
        <p:spPr>
          <a:xfrm>
            <a:off x="4889817" y="4139690"/>
            <a:ext cx="2412366"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ONE</a:t>
            </a:r>
            <a:endParaRPr lang="zh-CN" altLang="en-US" sz="4400" b="1" dirty="0">
              <a:latin typeface="+mj-lt"/>
              <a:ea typeface="微软雅黑" panose="020B0503020204020204" charset="-122"/>
            </a:endParaRP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选题背景</a:t>
            </a: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1620957" cy="523220"/>
          </a:xfrm>
          <a:prstGeom prst="rect">
            <a:avLst/>
          </a:prstGeom>
        </p:spPr>
        <p:txBody>
          <a:bodyPr wrap="none">
            <a:spAutoFit/>
          </a:bodyPr>
          <a:lstStyle/>
          <a:p>
            <a:r>
              <a:rPr lang="zh-CN" altLang="en-US" sz="2800" dirty="0"/>
              <a:t>成果展示</a:t>
            </a:r>
            <a:endParaRPr lang="en-US" altLang="zh-CN" sz="2800" dirty="0"/>
          </a:p>
        </p:txBody>
      </p:sp>
      <p:pic>
        <p:nvPicPr>
          <p:cNvPr id="12" name="图片 11">
            <a:extLst>
              <a:ext uri="{FF2B5EF4-FFF2-40B4-BE49-F238E27FC236}">
                <a16:creationId xmlns:a16="http://schemas.microsoft.com/office/drawing/2014/main" id="{E5B803D3-B3CB-478F-BC3F-B0A12EE0D155}"/>
              </a:ext>
            </a:extLst>
          </p:cNvPr>
          <p:cNvPicPr>
            <a:picLocks noChangeAspect="1"/>
          </p:cNvPicPr>
          <p:nvPr/>
        </p:nvPicPr>
        <p:blipFill>
          <a:blip r:embed="rId3"/>
          <a:stretch>
            <a:fillRect/>
          </a:stretch>
        </p:blipFill>
        <p:spPr>
          <a:xfrm>
            <a:off x="1132100" y="1573346"/>
            <a:ext cx="4070271" cy="5089520"/>
          </a:xfrm>
          <a:prstGeom prst="rect">
            <a:avLst/>
          </a:prstGeom>
        </p:spPr>
      </p:pic>
      <p:sp>
        <p:nvSpPr>
          <p:cNvPr id="16" name="矩形 15">
            <a:extLst>
              <a:ext uri="{FF2B5EF4-FFF2-40B4-BE49-F238E27FC236}">
                <a16:creationId xmlns:a16="http://schemas.microsoft.com/office/drawing/2014/main" id="{A991DA4A-880A-42A2-8234-69BB322EA8CF}"/>
              </a:ext>
            </a:extLst>
          </p:cNvPr>
          <p:cNvSpPr/>
          <p:nvPr/>
        </p:nvSpPr>
        <p:spPr>
          <a:xfrm>
            <a:off x="491533" y="926868"/>
            <a:ext cx="2749471" cy="400110"/>
          </a:xfrm>
          <a:prstGeom prst="rect">
            <a:avLst/>
          </a:prstGeom>
        </p:spPr>
        <p:txBody>
          <a:bodyPr wrap="none">
            <a:spAutoFit/>
          </a:bodyPr>
          <a:lstStyle/>
          <a:p>
            <a:r>
              <a:rPr lang="zh-CN" altLang="en-US" sz="2000" dirty="0"/>
              <a:t>相对分布生成测试过程</a:t>
            </a:r>
            <a:endParaRPr lang="en-US" altLang="zh-CN" sz="2000" dirty="0"/>
          </a:p>
        </p:txBody>
      </p:sp>
      <p:pic>
        <p:nvPicPr>
          <p:cNvPr id="20" name="图片 19">
            <a:extLst>
              <a:ext uri="{FF2B5EF4-FFF2-40B4-BE49-F238E27FC236}">
                <a16:creationId xmlns:a16="http://schemas.microsoft.com/office/drawing/2014/main" id="{A4C3AF11-F123-4CEE-995E-9B8464394D55}"/>
              </a:ext>
            </a:extLst>
          </p:cNvPr>
          <p:cNvPicPr>
            <a:picLocks noChangeAspect="1"/>
          </p:cNvPicPr>
          <p:nvPr/>
        </p:nvPicPr>
        <p:blipFill>
          <a:blip r:embed="rId4"/>
          <a:stretch>
            <a:fillRect/>
          </a:stretch>
        </p:blipFill>
        <p:spPr>
          <a:xfrm>
            <a:off x="6989630" y="3500566"/>
            <a:ext cx="3922735" cy="3162300"/>
          </a:xfrm>
          <a:prstGeom prst="rect">
            <a:avLst/>
          </a:prstGeom>
        </p:spPr>
      </p:pic>
      <p:pic>
        <p:nvPicPr>
          <p:cNvPr id="21" name="图片 20">
            <a:extLst>
              <a:ext uri="{FF2B5EF4-FFF2-40B4-BE49-F238E27FC236}">
                <a16:creationId xmlns:a16="http://schemas.microsoft.com/office/drawing/2014/main" id="{97043A59-E62F-4106-B8DB-2928C0C08654}"/>
              </a:ext>
            </a:extLst>
          </p:cNvPr>
          <p:cNvPicPr>
            <a:picLocks noChangeAspect="1"/>
          </p:cNvPicPr>
          <p:nvPr/>
        </p:nvPicPr>
        <p:blipFill>
          <a:blip r:embed="rId5"/>
          <a:stretch>
            <a:fillRect/>
          </a:stretch>
        </p:blipFill>
        <p:spPr>
          <a:xfrm>
            <a:off x="6989629" y="503177"/>
            <a:ext cx="3922735" cy="2925823"/>
          </a:xfrm>
          <a:prstGeom prst="rect">
            <a:avLst/>
          </a:prstGeom>
        </p:spPr>
      </p:pic>
      <p:sp>
        <p:nvSpPr>
          <p:cNvPr id="22" name="矩形 21">
            <a:extLst>
              <a:ext uri="{FF2B5EF4-FFF2-40B4-BE49-F238E27FC236}">
                <a16:creationId xmlns:a16="http://schemas.microsoft.com/office/drawing/2014/main" id="{453FA7A9-861E-4ABB-8CA2-4E01C8069F9B}"/>
              </a:ext>
            </a:extLst>
          </p:cNvPr>
          <p:cNvSpPr/>
          <p:nvPr/>
        </p:nvSpPr>
        <p:spPr>
          <a:xfrm>
            <a:off x="5903616" y="1671684"/>
            <a:ext cx="1261070"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训练脚本</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
        <p:nvSpPr>
          <p:cNvPr id="23" name="矩形 22">
            <a:extLst>
              <a:ext uri="{FF2B5EF4-FFF2-40B4-BE49-F238E27FC236}">
                <a16:creationId xmlns:a16="http://schemas.microsoft.com/office/drawing/2014/main" id="{28B3B6D8-7607-4E9E-AE0F-F6F125B3C47C}"/>
              </a:ext>
            </a:extLst>
          </p:cNvPr>
          <p:cNvSpPr/>
          <p:nvPr/>
        </p:nvSpPr>
        <p:spPr>
          <a:xfrm>
            <a:off x="5903616" y="4873037"/>
            <a:ext cx="1261070"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生成脚本</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2123795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1620957" cy="523220"/>
          </a:xfrm>
          <a:prstGeom prst="rect">
            <a:avLst/>
          </a:prstGeom>
        </p:spPr>
        <p:txBody>
          <a:bodyPr wrap="none">
            <a:spAutoFit/>
          </a:bodyPr>
          <a:lstStyle/>
          <a:p>
            <a:r>
              <a:rPr lang="zh-CN" altLang="en-US" sz="2800" dirty="0"/>
              <a:t>成果展示</a:t>
            </a:r>
            <a:endParaRPr lang="en-US" altLang="zh-CN" sz="2800" dirty="0"/>
          </a:p>
        </p:txBody>
      </p:sp>
      <p:sp>
        <p:nvSpPr>
          <p:cNvPr id="16" name="矩形 15">
            <a:extLst>
              <a:ext uri="{FF2B5EF4-FFF2-40B4-BE49-F238E27FC236}">
                <a16:creationId xmlns:a16="http://schemas.microsoft.com/office/drawing/2014/main" id="{A991DA4A-880A-42A2-8234-69BB322EA8CF}"/>
              </a:ext>
            </a:extLst>
          </p:cNvPr>
          <p:cNvSpPr/>
          <p:nvPr/>
        </p:nvSpPr>
        <p:spPr>
          <a:xfrm>
            <a:off x="491533" y="926868"/>
            <a:ext cx="2236510" cy="400110"/>
          </a:xfrm>
          <a:prstGeom prst="rect">
            <a:avLst/>
          </a:prstGeom>
        </p:spPr>
        <p:txBody>
          <a:bodyPr wrap="none">
            <a:spAutoFit/>
          </a:bodyPr>
          <a:lstStyle/>
          <a:p>
            <a:r>
              <a:rPr lang="zh-CN" altLang="en-US" sz="2000" dirty="0"/>
              <a:t>相对分布结果展示</a:t>
            </a:r>
            <a:endParaRPr lang="en-US" altLang="zh-CN" sz="2000" dirty="0"/>
          </a:p>
        </p:txBody>
      </p:sp>
      <p:graphicFrame>
        <p:nvGraphicFramePr>
          <p:cNvPr id="2" name="表格 2">
            <a:extLst>
              <a:ext uri="{FF2B5EF4-FFF2-40B4-BE49-F238E27FC236}">
                <a16:creationId xmlns:a16="http://schemas.microsoft.com/office/drawing/2014/main" id="{03B424D3-73A4-41E7-926D-F8FB70C194BD}"/>
              </a:ext>
            </a:extLst>
          </p:cNvPr>
          <p:cNvGraphicFramePr>
            <a:graphicFrameLocks noGrp="1"/>
          </p:cNvGraphicFramePr>
          <p:nvPr>
            <p:extLst>
              <p:ext uri="{D42A27DB-BD31-4B8C-83A1-F6EECF244321}">
                <p14:modId xmlns:p14="http://schemas.microsoft.com/office/powerpoint/2010/main" val="3970635169"/>
              </p:ext>
            </p:extLst>
          </p:nvPr>
        </p:nvGraphicFramePr>
        <p:xfrm>
          <a:off x="612774" y="1445853"/>
          <a:ext cx="10483850" cy="4814873"/>
        </p:xfrm>
        <a:graphic>
          <a:graphicData uri="http://schemas.openxmlformats.org/drawingml/2006/table">
            <a:tbl>
              <a:tblPr firstRow="1" bandRow="1">
                <a:tableStyleId>{5C22544A-7EE6-4342-B048-85BDC9FD1C3A}</a:tableStyleId>
              </a:tblPr>
              <a:tblGrid>
                <a:gridCol w="2096770">
                  <a:extLst>
                    <a:ext uri="{9D8B030D-6E8A-4147-A177-3AD203B41FA5}">
                      <a16:colId xmlns:a16="http://schemas.microsoft.com/office/drawing/2014/main" val="1719190686"/>
                    </a:ext>
                  </a:extLst>
                </a:gridCol>
                <a:gridCol w="2096770">
                  <a:extLst>
                    <a:ext uri="{9D8B030D-6E8A-4147-A177-3AD203B41FA5}">
                      <a16:colId xmlns:a16="http://schemas.microsoft.com/office/drawing/2014/main" val="4258955220"/>
                    </a:ext>
                  </a:extLst>
                </a:gridCol>
                <a:gridCol w="2096770">
                  <a:extLst>
                    <a:ext uri="{9D8B030D-6E8A-4147-A177-3AD203B41FA5}">
                      <a16:colId xmlns:a16="http://schemas.microsoft.com/office/drawing/2014/main" val="2535975916"/>
                    </a:ext>
                  </a:extLst>
                </a:gridCol>
                <a:gridCol w="2096770">
                  <a:extLst>
                    <a:ext uri="{9D8B030D-6E8A-4147-A177-3AD203B41FA5}">
                      <a16:colId xmlns:a16="http://schemas.microsoft.com/office/drawing/2014/main" val="3836525813"/>
                    </a:ext>
                  </a:extLst>
                </a:gridCol>
                <a:gridCol w="2096770">
                  <a:extLst>
                    <a:ext uri="{9D8B030D-6E8A-4147-A177-3AD203B41FA5}">
                      <a16:colId xmlns:a16="http://schemas.microsoft.com/office/drawing/2014/main" val="1463175039"/>
                    </a:ext>
                  </a:extLst>
                </a:gridCol>
              </a:tblGrid>
              <a:tr h="1030647">
                <a:tc>
                  <a:txBody>
                    <a:bodyPr/>
                    <a:lstStyle/>
                    <a:p>
                      <a:pPr algn="ctr"/>
                      <a:r>
                        <a:rPr lang="en-US" altLang="zh-CN" dirty="0"/>
                        <a:t>P/E</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1000</a:t>
                      </a:r>
                      <a:endParaRPr lang="zh-CN" altLang="en-US" dirty="0"/>
                    </a:p>
                  </a:txBody>
                  <a:tcPr anchor="ctr"/>
                </a:tc>
                <a:tc>
                  <a:txBody>
                    <a:bodyPr/>
                    <a:lstStyle/>
                    <a:p>
                      <a:pPr algn="ctr"/>
                      <a:r>
                        <a:rPr lang="en-US" altLang="zh-CN" dirty="0"/>
                        <a:t>6000</a:t>
                      </a:r>
                      <a:endParaRPr lang="zh-CN" altLang="en-US" dirty="0"/>
                    </a:p>
                  </a:txBody>
                  <a:tcPr anchor="ctr"/>
                </a:tc>
                <a:tc>
                  <a:txBody>
                    <a:bodyPr/>
                    <a:lstStyle/>
                    <a:p>
                      <a:pPr algn="ctr"/>
                      <a:r>
                        <a:rPr lang="en-US" altLang="zh-CN" dirty="0"/>
                        <a:t>16500</a:t>
                      </a:r>
                      <a:endParaRPr lang="zh-CN" altLang="en-US" dirty="0"/>
                    </a:p>
                  </a:txBody>
                  <a:tcPr anchor="ctr"/>
                </a:tc>
                <a:extLst>
                  <a:ext uri="{0D108BD9-81ED-4DB2-BD59-A6C34878D82A}">
                    <a16:rowId xmlns:a16="http://schemas.microsoft.com/office/drawing/2014/main" val="3625782375"/>
                  </a:ext>
                </a:extLst>
              </a:tr>
              <a:tr h="1892113">
                <a:tc>
                  <a:txBody>
                    <a:bodyPr/>
                    <a:lstStyle/>
                    <a:p>
                      <a:pPr algn="ctr"/>
                      <a:r>
                        <a:rPr lang="zh-CN" altLang="en-US" dirty="0"/>
                        <a:t>真实数据</a:t>
                      </a:r>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extLst>
                  <a:ext uri="{0D108BD9-81ED-4DB2-BD59-A6C34878D82A}">
                    <a16:rowId xmlns:a16="http://schemas.microsoft.com/office/drawing/2014/main" val="662000440"/>
                  </a:ext>
                </a:extLst>
              </a:tr>
              <a:tr h="1892113">
                <a:tc>
                  <a:txBody>
                    <a:bodyPr/>
                    <a:lstStyle/>
                    <a:p>
                      <a:pPr algn="ctr"/>
                      <a:r>
                        <a:rPr lang="zh-CN" altLang="en-US" dirty="0"/>
                        <a:t>生成数据</a:t>
                      </a:r>
                    </a:p>
                  </a:txBody>
                  <a:tcPr anchor="ctr"/>
                </a:tc>
                <a:tc>
                  <a:txBody>
                    <a:bodyPr/>
                    <a:lstStyle/>
                    <a:p>
                      <a:endParaRPr lang="zh-CN" altLang="en-US"/>
                    </a:p>
                  </a:txBody>
                  <a:tcPr anchor="ctr"/>
                </a:tc>
                <a:tc>
                  <a:txBody>
                    <a:bodyPr/>
                    <a:lstStyle/>
                    <a:p>
                      <a:endParaRPr lang="zh-CN" altLang="en-US"/>
                    </a:p>
                  </a:txBody>
                  <a:tcPr anchor="ctr"/>
                </a:tc>
                <a:tc>
                  <a:txBody>
                    <a:bodyPr/>
                    <a:lstStyle/>
                    <a:p>
                      <a:endParaRPr lang="zh-CN" altLang="en-US" dirty="0"/>
                    </a:p>
                  </a:txBody>
                  <a:tcPr anchor="ctr"/>
                </a:tc>
                <a:tc>
                  <a:txBody>
                    <a:bodyPr/>
                    <a:lstStyle/>
                    <a:p>
                      <a:endParaRPr lang="zh-CN" altLang="en-US" dirty="0"/>
                    </a:p>
                  </a:txBody>
                  <a:tcPr anchor="ctr"/>
                </a:tc>
                <a:extLst>
                  <a:ext uri="{0D108BD9-81ED-4DB2-BD59-A6C34878D82A}">
                    <a16:rowId xmlns:a16="http://schemas.microsoft.com/office/drawing/2014/main" val="3487509914"/>
                  </a:ext>
                </a:extLst>
              </a:tr>
            </a:tbl>
          </a:graphicData>
        </a:graphic>
      </p:graphicFrame>
      <p:pic>
        <p:nvPicPr>
          <p:cNvPr id="10" name="图片 9">
            <a:extLst>
              <a:ext uri="{FF2B5EF4-FFF2-40B4-BE49-F238E27FC236}">
                <a16:creationId xmlns:a16="http://schemas.microsoft.com/office/drawing/2014/main" id="{6266BFB2-3C5E-4857-BF25-0BAE12B4DAF5}"/>
              </a:ext>
            </a:extLst>
          </p:cNvPr>
          <p:cNvPicPr>
            <a:picLocks noChangeAspect="1"/>
          </p:cNvPicPr>
          <p:nvPr/>
        </p:nvPicPr>
        <p:blipFill>
          <a:blip r:embed="rId3"/>
          <a:stretch>
            <a:fillRect/>
          </a:stretch>
        </p:blipFill>
        <p:spPr>
          <a:xfrm>
            <a:off x="2728043" y="4371938"/>
            <a:ext cx="1929682" cy="1879560"/>
          </a:xfrm>
          <a:prstGeom prst="rect">
            <a:avLst/>
          </a:prstGeom>
        </p:spPr>
      </p:pic>
      <p:pic>
        <p:nvPicPr>
          <p:cNvPr id="13" name="图片 12">
            <a:extLst>
              <a:ext uri="{FF2B5EF4-FFF2-40B4-BE49-F238E27FC236}">
                <a16:creationId xmlns:a16="http://schemas.microsoft.com/office/drawing/2014/main" id="{5B8C287D-2F1D-46EB-9E07-FDC5394EA336}"/>
              </a:ext>
            </a:extLst>
          </p:cNvPr>
          <p:cNvPicPr>
            <a:picLocks noChangeAspect="1"/>
          </p:cNvPicPr>
          <p:nvPr/>
        </p:nvPicPr>
        <p:blipFill>
          <a:blip r:embed="rId4"/>
          <a:stretch>
            <a:fillRect/>
          </a:stretch>
        </p:blipFill>
        <p:spPr>
          <a:xfrm>
            <a:off x="4841182" y="4371938"/>
            <a:ext cx="1948077" cy="1888788"/>
          </a:xfrm>
          <a:prstGeom prst="rect">
            <a:avLst/>
          </a:prstGeom>
        </p:spPr>
      </p:pic>
      <p:pic>
        <p:nvPicPr>
          <p:cNvPr id="17" name="图片 16">
            <a:extLst>
              <a:ext uri="{FF2B5EF4-FFF2-40B4-BE49-F238E27FC236}">
                <a16:creationId xmlns:a16="http://schemas.microsoft.com/office/drawing/2014/main" id="{ACDDAD4D-F727-4C55-9DC0-8D0C0893570D}"/>
              </a:ext>
            </a:extLst>
          </p:cNvPr>
          <p:cNvPicPr>
            <a:picLocks noChangeAspect="1"/>
          </p:cNvPicPr>
          <p:nvPr/>
        </p:nvPicPr>
        <p:blipFill>
          <a:blip r:embed="rId5"/>
          <a:stretch>
            <a:fillRect/>
          </a:stretch>
        </p:blipFill>
        <p:spPr>
          <a:xfrm>
            <a:off x="6963313" y="4371939"/>
            <a:ext cx="1922820" cy="1888787"/>
          </a:xfrm>
          <a:prstGeom prst="rect">
            <a:avLst/>
          </a:prstGeom>
        </p:spPr>
      </p:pic>
      <p:pic>
        <p:nvPicPr>
          <p:cNvPr id="20" name="图片 19">
            <a:extLst>
              <a:ext uri="{FF2B5EF4-FFF2-40B4-BE49-F238E27FC236}">
                <a16:creationId xmlns:a16="http://schemas.microsoft.com/office/drawing/2014/main" id="{B53DF50E-A678-44F7-BC31-D94BE48D6D01}"/>
              </a:ext>
            </a:extLst>
          </p:cNvPr>
          <p:cNvPicPr>
            <a:picLocks noChangeAspect="1"/>
          </p:cNvPicPr>
          <p:nvPr/>
        </p:nvPicPr>
        <p:blipFill>
          <a:blip r:embed="rId6"/>
          <a:stretch>
            <a:fillRect/>
          </a:stretch>
        </p:blipFill>
        <p:spPr>
          <a:xfrm>
            <a:off x="9060187" y="4371938"/>
            <a:ext cx="1922820" cy="1898884"/>
          </a:xfrm>
          <a:prstGeom prst="rect">
            <a:avLst/>
          </a:prstGeom>
        </p:spPr>
      </p:pic>
      <p:pic>
        <p:nvPicPr>
          <p:cNvPr id="22" name="图片 21">
            <a:extLst>
              <a:ext uri="{FF2B5EF4-FFF2-40B4-BE49-F238E27FC236}">
                <a16:creationId xmlns:a16="http://schemas.microsoft.com/office/drawing/2014/main" id="{E1D82C1F-A612-49C9-9F7D-AAA64BA1845D}"/>
              </a:ext>
            </a:extLst>
          </p:cNvPr>
          <p:cNvPicPr>
            <a:picLocks noChangeAspect="1"/>
          </p:cNvPicPr>
          <p:nvPr/>
        </p:nvPicPr>
        <p:blipFill>
          <a:blip r:embed="rId7"/>
          <a:stretch>
            <a:fillRect/>
          </a:stretch>
        </p:blipFill>
        <p:spPr>
          <a:xfrm>
            <a:off x="2699468" y="2486061"/>
            <a:ext cx="1948077" cy="1915059"/>
          </a:xfrm>
          <a:prstGeom prst="rect">
            <a:avLst/>
          </a:prstGeom>
        </p:spPr>
      </p:pic>
      <p:pic>
        <p:nvPicPr>
          <p:cNvPr id="24" name="图片 23">
            <a:extLst>
              <a:ext uri="{FF2B5EF4-FFF2-40B4-BE49-F238E27FC236}">
                <a16:creationId xmlns:a16="http://schemas.microsoft.com/office/drawing/2014/main" id="{0FBEB950-67B6-4F93-9456-933433BF4493}"/>
              </a:ext>
            </a:extLst>
          </p:cNvPr>
          <p:cNvPicPr>
            <a:picLocks noChangeAspect="1"/>
          </p:cNvPicPr>
          <p:nvPr/>
        </p:nvPicPr>
        <p:blipFill>
          <a:blip r:embed="rId8"/>
          <a:stretch>
            <a:fillRect/>
          </a:stretch>
        </p:blipFill>
        <p:spPr>
          <a:xfrm>
            <a:off x="4841182" y="2486060"/>
            <a:ext cx="1933880" cy="1875781"/>
          </a:xfrm>
          <a:prstGeom prst="rect">
            <a:avLst/>
          </a:prstGeom>
        </p:spPr>
      </p:pic>
      <p:pic>
        <p:nvPicPr>
          <p:cNvPr id="26" name="图片 25">
            <a:extLst>
              <a:ext uri="{FF2B5EF4-FFF2-40B4-BE49-F238E27FC236}">
                <a16:creationId xmlns:a16="http://schemas.microsoft.com/office/drawing/2014/main" id="{E61BE9F6-74CB-4C73-BB9E-F8C3679307FB}"/>
              </a:ext>
            </a:extLst>
          </p:cNvPr>
          <p:cNvPicPr>
            <a:picLocks noChangeAspect="1"/>
          </p:cNvPicPr>
          <p:nvPr/>
        </p:nvPicPr>
        <p:blipFill>
          <a:blip r:embed="rId9"/>
          <a:stretch>
            <a:fillRect/>
          </a:stretch>
        </p:blipFill>
        <p:spPr>
          <a:xfrm>
            <a:off x="6963312" y="2486061"/>
            <a:ext cx="1948077" cy="1906092"/>
          </a:xfrm>
          <a:prstGeom prst="rect">
            <a:avLst/>
          </a:prstGeom>
        </p:spPr>
      </p:pic>
      <p:pic>
        <p:nvPicPr>
          <p:cNvPr id="28" name="图片 27">
            <a:extLst>
              <a:ext uri="{FF2B5EF4-FFF2-40B4-BE49-F238E27FC236}">
                <a16:creationId xmlns:a16="http://schemas.microsoft.com/office/drawing/2014/main" id="{177536CE-B47C-4F0C-970E-2ECED56916D7}"/>
              </a:ext>
            </a:extLst>
          </p:cNvPr>
          <p:cNvPicPr>
            <a:picLocks noChangeAspect="1"/>
          </p:cNvPicPr>
          <p:nvPr/>
        </p:nvPicPr>
        <p:blipFill>
          <a:blip r:embed="rId10"/>
          <a:stretch>
            <a:fillRect/>
          </a:stretch>
        </p:blipFill>
        <p:spPr>
          <a:xfrm>
            <a:off x="9060186" y="2486060"/>
            <a:ext cx="1922819" cy="1863785"/>
          </a:xfrm>
          <a:prstGeom prst="rect">
            <a:avLst/>
          </a:prstGeom>
        </p:spPr>
      </p:pic>
    </p:spTree>
    <p:extLst>
      <p:ext uri="{BB962C8B-B14F-4D97-AF65-F5344CB8AC3E}">
        <p14:creationId xmlns:p14="http://schemas.microsoft.com/office/powerpoint/2010/main" val="207011201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1620957" cy="523220"/>
          </a:xfrm>
          <a:prstGeom prst="rect">
            <a:avLst/>
          </a:prstGeom>
        </p:spPr>
        <p:txBody>
          <a:bodyPr wrap="none">
            <a:spAutoFit/>
          </a:bodyPr>
          <a:lstStyle/>
          <a:p>
            <a:r>
              <a:rPr lang="zh-CN" altLang="en-US" sz="2800" dirty="0"/>
              <a:t>成果展示</a:t>
            </a:r>
            <a:endParaRPr lang="en-US" altLang="zh-CN" sz="2800" dirty="0"/>
          </a:p>
        </p:txBody>
      </p:sp>
      <p:sp>
        <p:nvSpPr>
          <p:cNvPr id="16" name="矩形 15">
            <a:extLst>
              <a:ext uri="{FF2B5EF4-FFF2-40B4-BE49-F238E27FC236}">
                <a16:creationId xmlns:a16="http://schemas.microsoft.com/office/drawing/2014/main" id="{A991DA4A-880A-42A2-8234-69BB322EA8CF}"/>
              </a:ext>
            </a:extLst>
          </p:cNvPr>
          <p:cNvSpPr/>
          <p:nvPr/>
        </p:nvSpPr>
        <p:spPr>
          <a:xfrm>
            <a:off x="491533" y="926868"/>
            <a:ext cx="3005951" cy="400110"/>
          </a:xfrm>
          <a:prstGeom prst="rect">
            <a:avLst/>
          </a:prstGeom>
        </p:spPr>
        <p:txBody>
          <a:bodyPr wrap="none">
            <a:spAutoFit/>
          </a:bodyPr>
          <a:lstStyle/>
          <a:p>
            <a:r>
              <a:rPr lang="zh-CN" altLang="en-US" sz="2000" dirty="0"/>
              <a:t>块错误总数生成测试过程</a:t>
            </a:r>
            <a:endParaRPr lang="en-US" altLang="zh-CN" sz="2000" dirty="0"/>
          </a:p>
        </p:txBody>
      </p:sp>
      <p:pic>
        <p:nvPicPr>
          <p:cNvPr id="3" name="图片 2">
            <a:extLst>
              <a:ext uri="{FF2B5EF4-FFF2-40B4-BE49-F238E27FC236}">
                <a16:creationId xmlns:a16="http://schemas.microsoft.com/office/drawing/2014/main" id="{2060FC5D-A5C2-4188-AE31-563592AACFF2}"/>
              </a:ext>
            </a:extLst>
          </p:cNvPr>
          <p:cNvPicPr>
            <a:picLocks noChangeAspect="1"/>
          </p:cNvPicPr>
          <p:nvPr/>
        </p:nvPicPr>
        <p:blipFill>
          <a:blip r:embed="rId3"/>
          <a:stretch>
            <a:fillRect/>
          </a:stretch>
        </p:blipFill>
        <p:spPr>
          <a:xfrm>
            <a:off x="0" y="1326978"/>
            <a:ext cx="5189809" cy="5531022"/>
          </a:xfrm>
          <a:prstGeom prst="rect">
            <a:avLst/>
          </a:prstGeom>
        </p:spPr>
      </p:pic>
      <p:sp>
        <p:nvSpPr>
          <p:cNvPr id="9" name="矩形 8">
            <a:extLst>
              <a:ext uri="{FF2B5EF4-FFF2-40B4-BE49-F238E27FC236}">
                <a16:creationId xmlns:a16="http://schemas.microsoft.com/office/drawing/2014/main" id="{1C648EAD-2C99-4643-9090-6CF1D61A31AE}"/>
              </a:ext>
            </a:extLst>
          </p:cNvPr>
          <p:cNvSpPr/>
          <p:nvPr/>
        </p:nvSpPr>
        <p:spPr>
          <a:xfrm>
            <a:off x="6025555" y="1326978"/>
            <a:ext cx="4128095" cy="185775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频数分布直方图参数：</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区间左端</a:t>
            </a:r>
            <a:r>
              <a:rPr lang="en-US" altLang="zh-CN" dirty="0">
                <a:solidFill>
                  <a:schemeClr val="tx1">
                    <a:lumMod val="95000"/>
                    <a:lumOff val="5000"/>
                  </a:schemeClr>
                </a:solidFill>
                <a:latin typeface="微软雅黑" panose="020B0503020204020204" charset="-122"/>
                <a:ea typeface="微软雅黑" panose="020B0503020204020204" charset="-122"/>
              </a:rPr>
              <a:t>left = 15000</a:t>
            </a: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区间右端</a:t>
            </a:r>
            <a:r>
              <a:rPr lang="en-US" altLang="zh-CN" dirty="0">
                <a:solidFill>
                  <a:schemeClr val="tx1">
                    <a:lumMod val="95000"/>
                    <a:lumOff val="5000"/>
                  </a:schemeClr>
                </a:solidFill>
                <a:latin typeface="微软雅黑" panose="020B0503020204020204" charset="-122"/>
                <a:ea typeface="微软雅黑" panose="020B0503020204020204" charset="-122"/>
              </a:rPr>
              <a:t>right = 320000</a:t>
            </a: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区间间隔</a:t>
            </a:r>
            <a:r>
              <a:rPr lang="en-US" altLang="zh-CN" dirty="0">
                <a:solidFill>
                  <a:schemeClr val="tx1">
                    <a:lumMod val="95000"/>
                    <a:lumOff val="5000"/>
                  </a:schemeClr>
                </a:solidFill>
                <a:latin typeface="微软雅黑" panose="020B0503020204020204" charset="-122"/>
                <a:ea typeface="微软雅黑" panose="020B0503020204020204" charset="-122"/>
              </a:rPr>
              <a:t>interval = 3000</a:t>
            </a: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箱数</a:t>
            </a:r>
            <a:r>
              <a:rPr lang="en-US" altLang="zh-CN" dirty="0">
                <a:solidFill>
                  <a:schemeClr val="tx1">
                    <a:lumMod val="95000"/>
                    <a:lumOff val="5000"/>
                  </a:schemeClr>
                </a:solidFill>
                <a:latin typeface="微软雅黑" panose="020B0503020204020204" charset="-122"/>
                <a:ea typeface="微软雅黑" panose="020B0503020204020204" charset="-122"/>
              </a:rPr>
              <a:t>bins = (right – left) // interval</a:t>
            </a:r>
          </a:p>
        </p:txBody>
      </p:sp>
      <p:sp>
        <p:nvSpPr>
          <p:cNvPr id="10" name="矩形 9">
            <a:extLst>
              <a:ext uri="{FF2B5EF4-FFF2-40B4-BE49-F238E27FC236}">
                <a16:creationId xmlns:a16="http://schemas.microsoft.com/office/drawing/2014/main" id="{AD7F1D67-C5A1-4B68-9530-D67AB56E3BF9}"/>
              </a:ext>
            </a:extLst>
          </p:cNvPr>
          <p:cNvSpPr/>
          <p:nvPr/>
        </p:nvSpPr>
        <p:spPr>
          <a:xfrm>
            <a:off x="6025555" y="3673270"/>
            <a:ext cx="5537795"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集合：</a:t>
            </a:r>
            <a:r>
              <a:rPr lang="en-US" altLang="zh-CN" dirty="0">
                <a:solidFill>
                  <a:schemeClr val="tx1">
                    <a:lumMod val="95000"/>
                    <a:lumOff val="5000"/>
                  </a:schemeClr>
                </a:solidFill>
                <a:latin typeface="微软雅黑" panose="020B0503020204020204" charset="-122"/>
                <a:ea typeface="微软雅黑" panose="020B0503020204020204" charset="-122"/>
              </a:rPr>
              <a:t>{1, 1000, 2000, …., 16000, 17000}</a:t>
            </a: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每个</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值生成</a:t>
            </a:r>
            <a:r>
              <a:rPr lang="en-US" altLang="zh-CN" dirty="0">
                <a:solidFill>
                  <a:schemeClr val="tx1">
                    <a:lumMod val="95000"/>
                    <a:lumOff val="5000"/>
                  </a:schemeClr>
                </a:solidFill>
                <a:latin typeface="微软雅黑" panose="020B0503020204020204" charset="-122"/>
                <a:ea typeface="微软雅黑" panose="020B0503020204020204" charset="-122"/>
              </a:rPr>
              <a:t>3000</a:t>
            </a:r>
            <a:r>
              <a:rPr lang="zh-CN" altLang="en-US" dirty="0">
                <a:solidFill>
                  <a:schemeClr val="tx1">
                    <a:lumMod val="95000"/>
                    <a:lumOff val="5000"/>
                  </a:schemeClr>
                </a:solidFill>
                <a:latin typeface="微软雅黑" panose="020B0503020204020204" charset="-122"/>
                <a:ea typeface="微软雅黑" panose="020B0503020204020204" charset="-122"/>
              </a:rPr>
              <a:t>个块进行统计</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07869531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1620957" cy="523220"/>
          </a:xfrm>
          <a:prstGeom prst="rect">
            <a:avLst/>
          </a:prstGeom>
        </p:spPr>
        <p:txBody>
          <a:bodyPr wrap="none">
            <a:spAutoFit/>
          </a:bodyPr>
          <a:lstStyle/>
          <a:p>
            <a:r>
              <a:rPr lang="zh-CN" altLang="en-US" sz="2800" dirty="0"/>
              <a:t>成果展示</a:t>
            </a:r>
            <a:endParaRPr lang="en-US" altLang="zh-CN" sz="2800" dirty="0"/>
          </a:p>
        </p:txBody>
      </p:sp>
      <p:sp>
        <p:nvSpPr>
          <p:cNvPr id="16" name="矩形 15">
            <a:extLst>
              <a:ext uri="{FF2B5EF4-FFF2-40B4-BE49-F238E27FC236}">
                <a16:creationId xmlns:a16="http://schemas.microsoft.com/office/drawing/2014/main" id="{A991DA4A-880A-42A2-8234-69BB322EA8CF}"/>
              </a:ext>
            </a:extLst>
          </p:cNvPr>
          <p:cNvSpPr/>
          <p:nvPr/>
        </p:nvSpPr>
        <p:spPr>
          <a:xfrm>
            <a:off x="491533" y="926868"/>
            <a:ext cx="2492990" cy="400110"/>
          </a:xfrm>
          <a:prstGeom prst="rect">
            <a:avLst/>
          </a:prstGeom>
        </p:spPr>
        <p:txBody>
          <a:bodyPr wrap="none">
            <a:spAutoFit/>
          </a:bodyPr>
          <a:lstStyle/>
          <a:p>
            <a:r>
              <a:rPr lang="zh-CN" altLang="en-US" sz="2000" dirty="0"/>
              <a:t>块错误总数生成结果</a:t>
            </a:r>
            <a:endParaRPr lang="en-US" altLang="zh-CN" sz="2000" dirty="0"/>
          </a:p>
        </p:txBody>
      </p:sp>
      <p:pic>
        <p:nvPicPr>
          <p:cNvPr id="9" name="图片 8">
            <a:extLst>
              <a:ext uri="{FF2B5EF4-FFF2-40B4-BE49-F238E27FC236}">
                <a16:creationId xmlns:a16="http://schemas.microsoft.com/office/drawing/2014/main" id="{53FE2E90-A975-4C01-A057-1103EEF0628A}"/>
              </a:ext>
            </a:extLst>
          </p:cNvPr>
          <p:cNvPicPr>
            <a:picLocks noChangeAspect="1"/>
          </p:cNvPicPr>
          <p:nvPr/>
        </p:nvPicPr>
        <p:blipFill>
          <a:blip r:embed="rId3"/>
          <a:stretch>
            <a:fillRect/>
          </a:stretch>
        </p:blipFill>
        <p:spPr>
          <a:xfrm>
            <a:off x="491533" y="1326978"/>
            <a:ext cx="3360000" cy="2520000"/>
          </a:xfrm>
          <a:prstGeom prst="rect">
            <a:avLst/>
          </a:prstGeom>
        </p:spPr>
      </p:pic>
      <p:pic>
        <p:nvPicPr>
          <p:cNvPr id="12" name="图片 11">
            <a:extLst>
              <a:ext uri="{FF2B5EF4-FFF2-40B4-BE49-F238E27FC236}">
                <a16:creationId xmlns:a16="http://schemas.microsoft.com/office/drawing/2014/main" id="{B42F4FA6-E0DD-49E1-B71B-0ABEEB15AB8F}"/>
              </a:ext>
            </a:extLst>
          </p:cNvPr>
          <p:cNvPicPr>
            <a:picLocks noChangeAspect="1"/>
          </p:cNvPicPr>
          <p:nvPr/>
        </p:nvPicPr>
        <p:blipFill>
          <a:blip r:embed="rId4"/>
          <a:stretch>
            <a:fillRect/>
          </a:stretch>
        </p:blipFill>
        <p:spPr>
          <a:xfrm>
            <a:off x="4416000" y="1326978"/>
            <a:ext cx="3360000" cy="2520000"/>
          </a:xfrm>
          <a:prstGeom prst="rect">
            <a:avLst/>
          </a:prstGeom>
        </p:spPr>
      </p:pic>
      <p:pic>
        <p:nvPicPr>
          <p:cNvPr id="15" name="图片 14">
            <a:extLst>
              <a:ext uri="{FF2B5EF4-FFF2-40B4-BE49-F238E27FC236}">
                <a16:creationId xmlns:a16="http://schemas.microsoft.com/office/drawing/2014/main" id="{06B5AF77-5B20-4FAE-854E-DFCEC7A3E346}"/>
              </a:ext>
            </a:extLst>
          </p:cNvPr>
          <p:cNvPicPr>
            <a:picLocks noChangeAspect="1"/>
          </p:cNvPicPr>
          <p:nvPr/>
        </p:nvPicPr>
        <p:blipFill>
          <a:blip r:embed="rId5"/>
          <a:stretch>
            <a:fillRect/>
          </a:stretch>
        </p:blipFill>
        <p:spPr>
          <a:xfrm>
            <a:off x="8340467" y="1326978"/>
            <a:ext cx="3360000" cy="2520000"/>
          </a:xfrm>
          <a:prstGeom prst="rect">
            <a:avLst/>
          </a:prstGeom>
        </p:spPr>
      </p:pic>
      <p:pic>
        <p:nvPicPr>
          <p:cNvPr id="19" name="图片 18">
            <a:extLst>
              <a:ext uri="{FF2B5EF4-FFF2-40B4-BE49-F238E27FC236}">
                <a16:creationId xmlns:a16="http://schemas.microsoft.com/office/drawing/2014/main" id="{B8F6E485-EEB8-4315-97D3-F2BEF847C1A4}"/>
              </a:ext>
            </a:extLst>
          </p:cNvPr>
          <p:cNvPicPr>
            <a:picLocks noChangeAspect="1"/>
          </p:cNvPicPr>
          <p:nvPr/>
        </p:nvPicPr>
        <p:blipFill>
          <a:blip r:embed="rId6"/>
          <a:stretch>
            <a:fillRect/>
          </a:stretch>
        </p:blipFill>
        <p:spPr>
          <a:xfrm>
            <a:off x="4416000" y="3846978"/>
            <a:ext cx="3360000" cy="2520000"/>
          </a:xfrm>
          <a:prstGeom prst="rect">
            <a:avLst/>
          </a:prstGeom>
        </p:spPr>
      </p:pic>
      <p:pic>
        <p:nvPicPr>
          <p:cNvPr id="23" name="图片 22">
            <a:extLst>
              <a:ext uri="{FF2B5EF4-FFF2-40B4-BE49-F238E27FC236}">
                <a16:creationId xmlns:a16="http://schemas.microsoft.com/office/drawing/2014/main" id="{8FD4C88A-1003-4947-8A32-73D8F93B0801}"/>
              </a:ext>
            </a:extLst>
          </p:cNvPr>
          <p:cNvPicPr>
            <a:picLocks noChangeAspect="1"/>
          </p:cNvPicPr>
          <p:nvPr/>
        </p:nvPicPr>
        <p:blipFill>
          <a:blip r:embed="rId7"/>
          <a:stretch>
            <a:fillRect/>
          </a:stretch>
        </p:blipFill>
        <p:spPr>
          <a:xfrm>
            <a:off x="491533" y="3846978"/>
            <a:ext cx="3360000" cy="2520000"/>
          </a:xfrm>
          <a:prstGeom prst="rect">
            <a:avLst/>
          </a:prstGeom>
        </p:spPr>
      </p:pic>
      <p:pic>
        <p:nvPicPr>
          <p:cNvPr id="27" name="图片 26">
            <a:extLst>
              <a:ext uri="{FF2B5EF4-FFF2-40B4-BE49-F238E27FC236}">
                <a16:creationId xmlns:a16="http://schemas.microsoft.com/office/drawing/2014/main" id="{07CE0D4C-BCCC-4A84-836E-1C479579E06A}"/>
              </a:ext>
            </a:extLst>
          </p:cNvPr>
          <p:cNvPicPr>
            <a:picLocks noChangeAspect="1"/>
          </p:cNvPicPr>
          <p:nvPr/>
        </p:nvPicPr>
        <p:blipFill>
          <a:blip r:embed="rId8"/>
          <a:stretch>
            <a:fillRect/>
          </a:stretch>
        </p:blipFill>
        <p:spPr>
          <a:xfrm>
            <a:off x="8340466" y="3846978"/>
            <a:ext cx="3360001" cy="2520001"/>
          </a:xfrm>
          <a:prstGeom prst="rect">
            <a:avLst/>
          </a:prstGeom>
        </p:spPr>
      </p:pic>
    </p:spTree>
    <p:extLst>
      <p:ext uri="{BB962C8B-B14F-4D97-AF65-F5344CB8AC3E}">
        <p14:creationId xmlns:p14="http://schemas.microsoft.com/office/powerpoint/2010/main" val="413014329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SIX</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参考文献</a:t>
            </a:r>
          </a:p>
        </p:txBody>
      </p:sp>
      <p:sp>
        <p:nvSpPr>
          <p:cNvPr id="4" name="矩形 3"/>
          <p:cNvSpPr/>
          <p:nvPr/>
        </p:nvSpPr>
        <p:spPr>
          <a:xfrm>
            <a:off x="4889817" y="4139690"/>
            <a:ext cx="2412366"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66E2C7B-7668-4ADB-AACA-2A5CF66EE159}"/>
              </a:ext>
            </a:extLst>
          </p:cNvPr>
          <p:cNvSpPr/>
          <p:nvPr/>
        </p:nvSpPr>
        <p:spPr>
          <a:xfrm>
            <a:off x="685800" y="499223"/>
            <a:ext cx="8896350" cy="5859553"/>
          </a:xfrm>
          <a:prstGeom prst="rect">
            <a:avLst/>
          </a:prstGeom>
        </p:spPr>
        <p:txBody>
          <a:bodyPr wrap="square">
            <a:spAutoFit/>
          </a:bodyPr>
          <a:lstStyle/>
          <a:p>
            <a:pPr marL="342900" lvl="0" indent="-342900" algn="just" latinLnBrk="1">
              <a:lnSpc>
                <a:spcPct val="150000"/>
              </a:lnSpc>
              <a:spcAft>
                <a:spcPts val="0"/>
              </a:spcAft>
              <a:buFont typeface="+mj-lt"/>
              <a:buAutoNum type="arabicPeriod"/>
            </a:pPr>
            <a:r>
              <a:rPr lang="zh-CN" altLang="zh-CN" kern="100" dirty="0">
                <a:latin typeface="Times New Roman" panose="02020603050405020304" pitchFamily="18" charset="0"/>
                <a:ea typeface="宋体" panose="02010600030101010101" pitchFamily="2" charset="-122"/>
              </a:rPr>
              <a:t>中华人民共和国工业和信息化部</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rPr>
              <a:t>中华人民共和国国家发展与改革委员</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rPr>
              <a:t>信息产业发展指南</a:t>
            </a:r>
            <a:r>
              <a:rPr lang="en-US" altLang="zh-CN" kern="100" dirty="0">
                <a:latin typeface="Times New Roman" panose="02020603050405020304" pitchFamily="18" charset="0"/>
                <a:ea typeface="宋体" panose="02010600030101010101" pitchFamily="2" charset="-122"/>
              </a:rPr>
              <a:t>. 2016.</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a:pPr>
            <a:r>
              <a:rPr lang="en-US" altLang="zh-CN" kern="100" dirty="0">
                <a:latin typeface="Times New Roman" panose="02020603050405020304" pitchFamily="18" charset="0"/>
                <a:ea typeface="宋体" panose="02010600030101010101" pitchFamily="2" charset="-122"/>
              </a:rPr>
              <a:t>David </a:t>
            </a:r>
            <a:r>
              <a:rPr lang="en-US" altLang="zh-CN" kern="100" dirty="0" err="1">
                <a:latin typeface="Times New Roman" panose="02020603050405020304" pitchFamily="18" charset="0"/>
                <a:ea typeface="宋体" panose="02010600030101010101" pitchFamily="2" charset="-122"/>
              </a:rPr>
              <a:t>Reinsel</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rPr>
              <a:t>武连峰</a:t>
            </a:r>
            <a:r>
              <a:rPr lang="en-US" altLang="zh-CN" kern="100" dirty="0">
                <a:latin typeface="Times New Roman" panose="02020603050405020304" pitchFamily="18" charset="0"/>
                <a:ea typeface="宋体" panose="02010600030101010101" pitchFamily="2" charset="-122"/>
              </a:rPr>
              <a:t>, John F. </a:t>
            </a:r>
            <a:r>
              <a:rPr lang="en-US" altLang="zh-CN" kern="100" dirty="0" err="1">
                <a:latin typeface="Times New Roman" panose="02020603050405020304" pitchFamily="18" charset="0"/>
                <a:ea typeface="宋体" panose="02010600030101010101" pitchFamily="2" charset="-122"/>
              </a:rPr>
              <a:t>Gantz</a:t>
            </a:r>
            <a:r>
              <a:rPr lang="en-US" altLang="zh-CN" kern="100" dirty="0">
                <a:latin typeface="Times New Roman" panose="02020603050405020304" pitchFamily="18" charset="0"/>
                <a:ea typeface="宋体" panose="02010600030101010101" pitchFamily="2" charset="-122"/>
              </a:rPr>
              <a:t>, John </a:t>
            </a:r>
            <a:r>
              <a:rPr lang="en-US" altLang="zh-CN" kern="100" dirty="0" err="1">
                <a:latin typeface="Times New Roman" panose="02020603050405020304" pitchFamily="18" charset="0"/>
                <a:ea typeface="宋体" panose="02010600030101010101" pitchFamily="2" charset="-122"/>
              </a:rPr>
              <a:t>Rydning</a:t>
            </a:r>
            <a:r>
              <a:rPr lang="en-US" altLang="zh-CN" kern="100" dirty="0">
                <a:latin typeface="Times New Roman" panose="02020603050405020304" pitchFamily="18" charset="0"/>
                <a:ea typeface="宋体" panose="02010600030101010101" pitchFamily="2" charset="-122"/>
              </a:rPr>
              <a:t>. IDC</a:t>
            </a:r>
            <a:r>
              <a:rPr lang="zh-CN" altLang="zh-CN"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2025 </a:t>
            </a:r>
            <a:r>
              <a:rPr lang="zh-CN" altLang="zh-CN" kern="100" dirty="0">
                <a:latin typeface="Times New Roman" panose="02020603050405020304" pitchFamily="18" charset="0"/>
                <a:ea typeface="宋体" panose="02010600030101010101" pitchFamily="2" charset="-122"/>
              </a:rPr>
              <a:t>年中国将拥有全球最大的数据圈</a:t>
            </a:r>
            <a:r>
              <a:rPr lang="en-US" altLang="zh-CN" kern="100" dirty="0">
                <a:latin typeface="Times New Roman" panose="02020603050405020304" pitchFamily="18" charset="0"/>
                <a:ea typeface="宋体" panose="02010600030101010101" pitchFamily="2" charset="-122"/>
              </a:rPr>
              <a:t>[EB/OL].https://www.seagate.com/files/www-content/our-story/trends/files/data-age-china-regional-idc.pdf, 2019-1.</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a:pPr>
            <a:r>
              <a:rPr lang="en-US" altLang="zh-CN" kern="100" dirty="0">
                <a:latin typeface="Times New Roman" panose="02020603050405020304" pitchFamily="18" charset="0"/>
                <a:ea typeface="宋体" panose="02010600030101010101" pitchFamily="2" charset="-122"/>
              </a:rPr>
              <a:t>Bryan S. Kim, </a:t>
            </a:r>
            <a:r>
              <a:rPr lang="en-US" altLang="zh-CN" kern="100" dirty="0" err="1">
                <a:latin typeface="Times New Roman" panose="02020603050405020304" pitchFamily="18" charset="0"/>
                <a:ea typeface="宋体" panose="02010600030101010101" pitchFamily="2" charset="-122"/>
              </a:rPr>
              <a:t>Jongmoo</a:t>
            </a:r>
            <a:r>
              <a:rPr lang="en-US" altLang="zh-CN" kern="100" dirty="0">
                <a:latin typeface="Times New Roman" panose="02020603050405020304" pitchFamily="18" charset="0"/>
                <a:ea typeface="宋体" panose="02010600030101010101" pitchFamily="2" charset="-122"/>
              </a:rPr>
              <a:t> Choi, and Sang </a:t>
            </a:r>
            <a:r>
              <a:rPr lang="en-US" altLang="zh-CN" kern="100" dirty="0" err="1">
                <a:latin typeface="Times New Roman" panose="02020603050405020304" pitchFamily="18" charset="0"/>
                <a:ea typeface="宋体" panose="02010600030101010101" pitchFamily="2" charset="-122"/>
              </a:rPr>
              <a:t>Lyul</a:t>
            </a:r>
            <a:r>
              <a:rPr lang="en-US" altLang="zh-CN" kern="100" dirty="0">
                <a:latin typeface="Times New Roman" panose="02020603050405020304" pitchFamily="18" charset="0"/>
                <a:ea typeface="宋体" panose="02010600030101010101" pitchFamily="2" charset="-122"/>
              </a:rPr>
              <a:t> Min. 2019. Design tradeoffs for SSD reliability. In Proceedings of the 17th USENIX Conference on File and Storage Technologies (FAST’19). USENIX Association, USA, 281–294.</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a:pPr>
            <a:r>
              <a:rPr lang="en-US" altLang="zh-CN" kern="100" dirty="0">
                <a:latin typeface="Times New Roman" panose="02020603050405020304" pitchFamily="18" charset="0"/>
                <a:ea typeface="宋体" panose="02010600030101010101" pitchFamily="2" charset="-122"/>
              </a:rPr>
              <a:t>F. Wu et al., "Characterizing 3D Charge Trap NAND Flash: Observations, Analyses and Applications," 2018 IEEE 36th International Conference on Computer Design (ICCD), Orlando, FL, USA, 2018, pp. 381-388.</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a:pPr>
            <a:r>
              <a:rPr lang="en-US" altLang="zh-CN" kern="100" dirty="0">
                <a:latin typeface="Times New Roman" panose="02020603050405020304" pitchFamily="18" charset="0"/>
                <a:ea typeface="宋体" panose="02010600030101010101" pitchFamily="2" charset="-122"/>
              </a:rPr>
              <a:t>N. R. Mielke, R. E. </a:t>
            </a:r>
            <a:r>
              <a:rPr lang="en-US" altLang="zh-CN" kern="100" dirty="0" err="1">
                <a:latin typeface="Times New Roman" panose="02020603050405020304" pitchFamily="18" charset="0"/>
                <a:ea typeface="宋体" panose="02010600030101010101" pitchFamily="2" charset="-122"/>
              </a:rPr>
              <a:t>Frickey</a:t>
            </a:r>
            <a:r>
              <a:rPr lang="en-US" altLang="zh-CN" kern="100" dirty="0">
                <a:latin typeface="Times New Roman" panose="02020603050405020304" pitchFamily="18" charset="0"/>
                <a:ea typeface="宋体" panose="02010600030101010101" pitchFamily="2" charset="-122"/>
              </a:rPr>
              <a:t>, I. </a:t>
            </a:r>
            <a:r>
              <a:rPr lang="en-US" altLang="zh-CN" kern="100" dirty="0" err="1">
                <a:latin typeface="Times New Roman" panose="02020603050405020304" pitchFamily="18" charset="0"/>
                <a:ea typeface="宋体" panose="02010600030101010101" pitchFamily="2" charset="-122"/>
              </a:rPr>
              <a:t>Kalastirsky</a:t>
            </a:r>
            <a:r>
              <a:rPr lang="en-US" altLang="zh-CN" kern="100" dirty="0">
                <a:latin typeface="Times New Roman" panose="02020603050405020304" pitchFamily="18" charset="0"/>
                <a:ea typeface="宋体" panose="02010600030101010101" pitchFamily="2" charset="-122"/>
              </a:rPr>
              <a:t>, M. Quan, D. Ustinov and V. J. Vasudevan, "Reliability of Solid-State Drives Based on NAND Flash Memory," in Proceedings of the IEEE, vol. 105, no. 9, pp. 1725-1750, Sept. 2017.</a:t>
            </a:r>
            <a:endParaRPr lang="zh-CN" altLang="zh-CN" kern="1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888386C-814C-4026-BEAC-D182B078E9A4}"/>
              </a:ext>
            </a:extLst>
          </p:cNvPr>
          <p:cNvSpPr/>
          <p:nvPr/>
        </p:nvSpPr>
        <p:spPr>
          <a:xfrm>
            <a:off x="609600" y="291474"/>
            <a:ext cx="9277350" cy="6275051"/>
          </a:xfrm>
          <a:prstGeom prst="rect">
            <a:avLst/>
          </a:prstGeom>
        </p:spPr>
        <p:txBody>
          <a:bodyPr wrap="square">
            <a:spAutoFit/>
          </a:bodyPr>
          <a:lstStyle/>
          <a:p>
            <a:pPr marL="342900" lvl="0" indent="-342900" algn="just" latinLnBrk="1">
              <a:lnSpc>
                <a:spcPct val="150000"/>
              </a:lnSpc>
              <a:spcAft>
                <a:spcPts val="0"/>
              </a:spcAft>
              <a:buFont typeface="+mj-lt"/>
              <a:buAutoNum type="arabicPeriod" startAt="6"/>
            </a:pPr>
            <a:r>
              <a:rPr lang="en-US" altLang="zh-CN" kern="100" dirty="0">
                <a:latin typeface="Times New Roman" panose="02020603050405020304" pitchFamily="18" charset="0"/>
                <a:ea typeface="宋体" panose="02010600030101010101" pitchFamily="2" charset="-122"/>
              </a:rPr>
              <a:t>Y. Cai, E. F. </a:t>
            </a:r>
            <a:r>
              <a:rPr lang="en-US" altLang="zh-CN" kern="100" dirty="0" err="1">
                <a:latin typeface="Times New Roman" panose="02020603050405020304" pitchFamily="18" charset="0"/>
                <a:ea typeface="宋体" panose="02010600030101010101" pitchFamily="2" charset="-122"/>
              </a:rPr>
              <a:t>Haratsch</a:t>
            </a:r>
            <a:r>
              <a:rPr lang="en-US" altLang="zh-CN" kern="100" dirty="0">
                <a:latin typeface="Times New Roman" panose="02020603050405020304" pitchFamily="18" charset="0"/>
                <a:ea typeface="宋体" panose="02010600030101010101" pitchFamily="2" charset="-122"/>
              </a:rPr>
              <a:t>, O. </a:t>
            </a:r>
            <a:r>
              <a:rPr lang="en-US" altLang="zh-CN" kern="100" dirty="0" err="1">
                <a:latin typeface="Times New Roman" panose="02020603050405020304" pitchFamily="18" charset="0"/>
                <a:ea typeface="宋体" panose="02010600030101010101" pitchFamily="2" charset="-122"/>
              </a:rPr>
              <a:t>Mutlu</a:t>
            </a:r>
            <a:r>
              <a:rPr lang="en-US" altLang="zh-CN" kern="100" dirty="0">
                <a:latin typeface="Times New Roman" panose="02020603050405020304" pitchFamily="18" charset="0"/>
                <a:ea typeface="宋体" panose="02010600030101010101" pitchFamily="2" charset="-122"/>
              </a:rPr>
              <a:t> and K. Mai, "Threshold voltage distribution in MLC NAND flash memory: Characterization, analysis, and modeling," 2013 Design, Automation &amp; Test in Europe Conference &amp; Exhibition (DATE), Grenoble, France, 2013, pp. 1285-1290.</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6"/>
            </a:pPr>
            <a:r>
              <a:rPr lang="en-US" altLang="zh-CN" kern="100" dirty="0">
                <a:latin typeface="Times New Roman" panose="02020603050405020304" pitchFamily="18" charset="0"/>
                <a:ea typeface="宋体" panose="02010600030101010101" pitchFamily="2" charset="-122"/>
              </a:rPr>
              <a:t>Y. Cai, O. </a:t>
            </a:r>
            <a:r>
              <a:rPr lang="en-US" altLang="zh-CN" kern="100" dirty="0" err="1">
                <a:latin typeface="Times New Roman" panose="02020603050405020304" pitchFamily="18" charset="0"/>
                <a:ea typeface="宋体" panose="02010600030101010101" pitchFamily="2" charset="-122"/>
              </a:rPr>
              <a:t>Mutlu</a:t>
            </a:r>
            <a:r>
              <a:rPr lang="en-US" altLang="zh-CN" kern="100" dirty="0">
                <a:latin typeface="Times New Roman" panose="02020603050405020304" pitchFamily="18" charset="0"/>
                <a:ea typeface="宋体" panose="02010600030101010101" pitchFamily="2" charset="-122"/>
              </a:rPr>
              <a:t>, E. F. </a:t>
            </a:r>
            <a:r>
              <a:rPr lang="en-US" altLang="zh-CN" kern="100" dirty="0" err="1">
                <a:latin typeface="Times New Roman" panose="02020603050405020304" pitchFamily="18" charset="0"/>
                <a:ea typeface="宋体" panose="02010600030101010101" pitchFamily="2" charset="-122"/>
              </a:rPr>
              <a:t>Haratsch</a:t>
            </a:r>
            <a:r>
              <a:rPr lang="en-US" altLang="zh-CN" kern="100" dirty="0">
                <a:latin typeface="Times New Roman" panose="02020603050405020304" pitchFamily="18" charset="0"/>
                <a:ea typeface="宋体" panose="02010600030101010101" pitchFamily="2" charset="-122"/>
              </a:rPr>
              <a:t> and K. Mai, "Program interference in MLC NAND flash memory: Characterization, modeling, and mitigation," 2013 IEEE 31st International Conference on Computer Design (ICCD), Asheville, NC, 2013, pp. 123-130.</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6"/>
            </a:pPr>
            <a:r>
              <a:rPr lang="en-US" altLang="zh-CN" kern="100" dirty="0">
                <a:latin typeface="Times New Roman" panose="02020603050405020304" pitchFamily="18" charset="0"/>
                <a:ea typeface="宋体" panose="02010600030101010101" pitchFamily="2" charset="-122"/>
              </a:rPr>
              <a:t>Y. Cai, Y. Luo, E. F. </a:t>
            </a:r>
            <a:r>
              <a:rPr lang="en-US" altLang="zh-CN" kern="100" dirty="0" err="1">
                <a:latin typeface="Times New Roman" panose="02020603050405020304" pitchFamily="18" charset="0"/>
                <a:ea typeface="宋体" panose="02010600030101010101" pitchFamily="2" charset="-122"/>
              </a:rPr>
              <a:t>Haratsch</a:t>
            </a:r>
            <a:r>
              <a:rPr lang="en-US" altLang="zh-CN" kern="100" dirty="0">
                <a:latin typeface="Times New Roman" panose="02020603050405020304" pitchFamily="18" charset="0"/>
                <a:ea typeface="宋体" panose="02010600030101010101" pitchFamily="2" charset="-122"/>
              </a:rPr>
              <a:t>, K. Mai and O. </a:t>
            </a:r>
            <a:r>
              <a:rPr lang="en-US" altLang="zh-CN" kern="100" dirty="0" err="1">
                <a:latin typeface="Times New Roman" panose="02020603050405020304" pitchFamily="18" charset="0"/>
                <a:ea typeface="宋体" panose="02010600030101010101" pitchFamily="2" charset="-122"/>
              </a:rPr>
              <a:t>Mutlu</a:t>
            </a:r>
            <a:r>
              <a:rPr lang="en-US" altLang="zh-CN" kern="100" dirty="0">
                <a:latin typeface="Times New Roman" panose="02020603050405020304" pitchFamily="18" charset="0"/>
                <a:ea typeface="宋体" panose="02010600030101010101" pitchFamily="2" charset="-122"/>
              </a:rPr>
              <a:t>, "Data retention in MLC NAND flash memory: Characterization, optimization, and recovery," 2015 IEEE 21st International Symposium on High Performance Computer Architecture (HPCA), Burlingame, CA, 2015, pp. 551-563.</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6"/>
            </a:pPr>
            <a:r>
              <a:rPr lang="en-US" altLang="zh-CN" kern="100" dirty="0">
                <a:latin typeface="Times New Roman" panose="02020603050405020304" pitchFamily="18" charset="0"/>
                <a:ea typeface="宋体" panose="02010600030101010101" pitchFamily="2" charset="-122"/>
              </a:rPr>
              <a:t>Y. Cai, Y. Luo, S. Ghose and O. </a:t>
            </a:r>
            <a:r>
              <a:rPr lang="en-US" altLang="zh-CN" kern="100" dirty="0" err="1">
                <a:latin typeface="Times New Roman" panose="02020603050405020304" pitchFamily="18" charset="0"/>
                <a:ea typeface="宋体" panose="02010600030101010101" pitchFamily="2" charset="-122"/>
              </a:rPr>
              <a:t>Mutlu</a:t>
            </a:r>
            <a:r>
              <a:rPr lang="en-US" altLang="zh-CN" kern="100" dirty="0">
                <a:latin typeface="Times New Roman" panose="02020603050405020304" pitchFamily="18" charset="0"/>
                <a:ea typeface="宋体" panose="02010600030101010101" pitchFamily="2" charset="-122"/>
              </a:rPr>
              <a:t>, "Read Disturb Errors in MLC NAND Flash Memory: Characterization, Mitigation, and Recovery," 2015 45th Annual IEEE/IFIP International Conference on Dependable Systems and Networks, Rio de Janeiro, 2015, pp. 438-449.</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6"/>
            </a:pPr>
            <a:r>
              <a:rPr lang="en-US" altLang="zh-CN" kern="100" dirty="0">
                <a:latin typeface="Times New Roman" panose="02020603050405020304" pitchFamily="18" charset="0"/>
                <a:ea typeface="宋体" panose="02010600030101010101" pitchFamily="2" charset="-122"/>
              </a:rPr>
              <a:t>Y. Cai, S. Ghose, E. F. </a:t>
            </a:r>
            <a:r>
              <a:rPr lang="en-US" altLang="zh-CN" kern="100" dirty="0" err="1">
                <a:latin typeface="Times New Roman" panose="02020603050405020304" pitchFamily="18" charset="0"/>
                <a:ea typeface="宋体" panose="02010600030101010101" pitchFamily="2" charset="-122"/>
              </a:rPr>
              <a:t>Haratsch</a:t>
            </a:r>
            <a:r>
              <a:rPr lang="en-US" altLang="zh-CN" kern="100" dirty="0">
                <a:latin typeface="Times New Roman" panose="02020603050405020304" pitchFamily="18" charset="0"/>
                <a:ea typeface="宋体" panose="02010600030101010101" pitchFamily="2" charset="-122"/>
              </a:rPr>
              <a:t>, Y. Luo and O. </a:t>
            </a:r>
            <a:r>
              <a:rPr lang="en-US" altLang="zh-CN" kern="100" dirty="0" err="1">
                <a:latin typeface="Times New Roman" panose="02020603050405020304" pitchFamily="18" charset="0"/>
                <a:ea typeface="宋体" panose="02010600030101010101" pitchFamily="2" charset="-122"/>
              </a:rPr>
              <a:t>Mutlu</a:t>
            </a:r>
            <a:r>
              <a:rPr lang="en-US" altLang="zh-CN" kern="100" dirty="0">
                <a:latin typeface="Times New Roman" panose="02020603050405020304" pitchFamily="18" charset="0"/>
                <a:ea typeface="宋体" panose="02010600030101010101" pitchFamily="2" charset="-122"/>
              </a:rPr>
              <a:t>, "Error Characterization, Mitigation, and Recovery in Flash-Memory-Based Solid-State Drives," in Proceedings of the IEEE, vol. 105, no. 9, pp. 1666-1704, Sept. 2017.</a:t>
            </a: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8954825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478D340-0601-4975-8E13-784312316FCA}"/>
              </a:ext>
            </a:extLst>
          </p:cNvPr>
          <p:cNvSpPr/>
          <p:nvPr/>
        </p:nvSpPr>
        <p:spPr>
          <a:xfrm>
            <a:off x="414337" y="291474"/>
            <a:ext cx="11363325" cy="6275051"/>
          </a:xfrm>
          <a:prstGeom prst="rect">
            <a:avLst/>
          </a:prstGeom>
        </p:spPr>
        <p:txBody>
          <a:bodyPr wrap="square">
            <a:spAutoFit/>
          </a:bodyPr>
          <a:lstStyle/>
          <a:p>
            <a:pPr marL="342900" lvl="0" indent="-342900" algn="just" latinLnBrk="1">
              <a:lnSpc>
                <a:spcPct val="150000"/>
              </a:lnSpc>
              <a:spcAft>
                <a:spcPts val="0"/>
              </a:spcAft>
              <a:buFont typeface="+mj-lt"/>
              <a:buAutoNum type="arabicPeriod" startAt="11"/>
            </a:pPr>
            <a:r>
              <a:rPr lang="en-US" altLang="zh-CN" kern="100" dirty="0">
                <a:latin typeface="Times New Roman" panose="02020603050405020304" pitchFamily="18" charset="0"/>
                <a:ea typeface="宋体" panose="02010600030101010101" pitchFamily="2" charset="-122"/>
              </a:rPr>
              <a:t>B. Schroeder, A. Merchant and R. </a:t>
            </a:r>
            <a:r>
              <a:rPr lang="en-US" altLang="zh-CN" kern="100" dirty="0" err="1">
                <a:latin typeface="Times New Roman" panose="02020603050405020304" pitchFamily="18" charset="0"/>
                <a:ea typeface="宋体" panose="02010600030101010101" pitchFamily="2" charset="-122"/>
              </a:rPr>
              <a:t>Lagisetty</a:t>
            </a:r>
            <a:r>
              <a:rPr lang="en-US" altLang="zh-CN" kern="100" dirty="0">
                <a:latin typeface="Times New Roman" panose="02020603050405020304" pitchFamily="18" charset="0"/>
                <a:ea typeface="宋体" panose="02010600030101010101" pitchFamily="2" charset="-122"/>
              </a:rPr>
              <a:t>, "Reliability of </a:t>
            </a:r>
            <a:r>
              <a:rPr lang="en-US" altLang="zh-CN" kern="100" dirty="0" err="1">
                <a:latin typeface="Times New Roman" panose="02020603050405020304" pitchFamily="18" charset="0"/>
                <a:ea typeface="宋体" panose="02010600030101010101" pitchFamily="2" charset="-122"/>
              </a:rPr>
              <a:t>nand</a:t>
            </a:r>
            <a:r>
              <a:rPr lang="en-US" altLang="zh-CN" kern="100" dirty="0">
                <a:latin typeface="Times New Roman" panose="02020603050405020304" pitchFamily="18" charset="0"/>
                <a:ea typeface="宋体" panose="02010600030101010101" pitchFamily="2" charset="-122"/>
              </a:rPr>
              <a:t>-Based SSDs: What Field Studies Tell Us," in Proceedings of the IEEE, vol. 105, no. 9, pp. 1751-1769, Sept. 2017.</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11"/>
            </a:pPr>
            <a:r>
              <a:rPr lang="en-US" altLang="zh-CN" kern="100" dirty="0">
                <a:latin typeface="Times New Roman" panose="02020603050405020304" pitchFamily="18" charset="0"/>
                <a:ea typeface="宋体" panose="02010600030101010101" pitchFamily="2" charset="-122"/>
              </a:rPr>
              <a:t>Y. Luo, S. Ghose, Y. Cai, E. F. </a:t>
            </a:r>
            <a:r>
              <a:rPr lang="en-US" altLang="zh-CN" kern="100" dirty="0" err="1">
                <a:latin typeface="Times New Roman" panose="02020603050405020304" pitchFamily="18" charset="0"/>
                <a:ea typeface="宋体" panose="02010600030101010101" pitchFamily="2" charset="-122"/>
              </a:rPr>
              <a:t>Haratsch</a:t>
            </a:r>
            <a:r>
              <a:rPr lang="en-US" altLang="zh-CN" kern="100" dirty="0">
                <a:latin typeface="Times New Roman" panose="02020603050405020304" pitchFamily="18" charset="0"/>
                <a:ea typeface="宋体" panose="02010600030101010101" pitchFamily="2" charset="-122"/>
              </a:rPr>
              <a:t> and O. </a:t>
            </a:r>
            <a:r>
              <a:rPr lang="en-US" altLang="zh-CN" kern="100" dirty="0" err="1">
                <a:latin typeface="Times New Roman" panose="02020603050405020304" pitchFamily="18" charset="0"/>
                <a:ea typeface="宋体" panose="02010600030101010101" pitchFamily="2" charset="-122"/>
              </a:rPr>
              <a:t>Mutlu</a:t>
            </a:r>
            <a:r>
              <a:rPr lang="en-US" altLang="zh-CN" kern="100" dirty="0">
                <a:latin typeface="Times New Roman" panose="02020603050405020304" pitchFamily="18" charset="0"/>
                <a:ea typeface="宋体" panose="02010600030101010101" pitchFamily="2" charset="-122"/>
              </a:rPr>
              <a:t>, "</a:t>
            </a:r>
            <a:r>
              <a:rPr lang="en-US" altLang="zh-CN" kern="100" dirty="0" err="1">
                <a:latin typeface="Times New Roman" panose="02020603050405020304" pitchFamily="18" charset="0"/>
                <a:ea typeface="宋体" panose="02010600030101010101" pitchFamily="2" charset="-122"/>
              </a:rPr>
              <a:t>HeatWatch</a:t>
            </a:r>
            <a:r>
              <a:rPr lang="en-US" altLang="zh-CN" kern="100" dirty="0">
                <a:latin typeface="Times New Roman" panose="02020603050405020304" pitchFamily="18" charset="0"/>
                <a:ea typeface="宋体" panose="02010600030101010101" pitchFamily="2" charset="-122"/>
              </a:rPr>
              <a:t>: Improving 3D NAND Flash Memory Device Reliability by Exploiting Self-Recovery and Temperature Awareness," 2018 IEEE International Symposium on High Performance Computer Architecture (HPCA), Vienna, 2018, pp. 504-517.</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11"/>
            </a:pPr>
            <a:r>
              <a:rPr lang="en-US" altLang="zh-CN" kern="100" dirty="0">
                <a:latin typeface="Times New Roman" panose="02020603050405020304" pitchFamily="18" charset="0"/>
                <a:ea typeface="宋体" panose="02010600030101010101" pitchFamily="2" charset="-122"/>
              </a:rPr>
              <a:t>Goodfellow, I. J., </a:t>
            </a:r>
            <a:r>
              <a:rPr lang="en-US" altLang="zh-CN" kern="100" dirty="0" err="1">
                <a:latin typeface="Times New Roman" panose="02020603050405020304" pitchFamily="18" charset="0"/>
                <a:ea typeface="宋体" panose="02010600030101010101" pitchFamily="2" charset="-122"/>
              </a:rPr>
              <a:t>Pouget</a:t>
            </a:r>
            <a:r>
              <a:rPr lang="en-US" altLang="zh-CN" kern="100" dirty="0">
                <a:latin typeface="Times New Roman" panose="02020603050405020304" pitchFamily="18" charset="0"/>
                <a:ea typeface="宋体" panose="02010600030101010101" pitchFamily="2" charset="-122"/>
              </a:rPr>
              <a:t>-Abadie, J., Mirza, M., Xu, B., </a:t>
            </a:r>
            <a:r>
              <a:rPr lang="en-US" altLang="zh-CN" kern="100" dirty="0" err="1">
                <a:latin typeface="Times New Roman" panose="02020603050405020304" pitchFamily="18" charset="0"/>
                <a:ea typeface="宋体" panose="02010600030101010101" pitchFamily="2" charset="-122"/>
              </a:rPr>
              <a:t>Warde</a:t>
            </a:r>
            <a:r>
              <a:rPr lang="en-US" altLang="zh-CN" kern="100" dirty="0">
                <a:latin typeface="Times New Roman" panose="02020603050405020304" pitchFamily="18" charset="0"/>
                <a:ea typeface="宋体" panose="02010600030101010101" pitchFamily="2" charset="-122"/>
              </a:rPr>
              <a:t>-Farley, D., </a:t>
            </a:r>
            <a:r>
              <a:rPr lang="en-US" altLang="zh-CN" kern="100" dirty="0" err="1">
                <a:latin typeface="Times New Roman" panose="02020603050405020304" pitchFamily="18" charset="0"/>
                <a:ea typeface="宋体" panose="02010600030101010101" pitchFamily="2" charset="-122"/>
              </a:rPr>
              <a:t>Ozair</a:t>
            </a:r>
            <a:r>
              <a:rPr lang="en-US" altLang="zh-CN" kern="100" dirty="0">
                <a:latin typeface="Times New Roman" panose="02020603050405020304" pitchFamily="18" charset="0"/>
                <a:ea typeface="宋体" panose="02010600030101010101" pitchFamily="2" charset="-122"/>
              </a:rPr>
              <a:t>, S., Courville, A., and </a:t>
            </a:r>
            <a:r>
              <a:rPr lang="en-US" altLang="zh-CN" kern="100" dirty="0" err="1">
                <a:latin typeface="Times New Roman" panose="02020603050405020304" pitchFamily="18" charset="0"/>
                <a:ea typeface="宋体" panose="02010600030101010101" pitchFamily="2" charset="-122"/>
              </a:rPr>
              <a:t>Bengio</a:t>
            </a:r>
            <a:r>
              <a:rPr lang="en-US" altLang="zh-CN" kern="100" dirty="0">
                <a:latin typeface="Times New Roman" panose="02020603050405020304" pitchFamily="18" charset="0"/>
                <a:ea typeface="宋体" panose="02010600030101010101" pitchFamily="2" charset="-122"/>
              </a:rPr>
              <a:t>, Y. (2014). Generative Adversarial Nets. In NIPS’2014.</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11"/>
            </a:pPr>
            <a:r>
              <a:rPr lang="zh-CN" altLang="zh-CN" kern="100" dirty="0">
                <a:latin typeface="Times New Roman" panose="02020603050405020304" pitchFamily="18" charset="0"/>
                <a:ea typeface="宋体" panose="02010600030101010101" pitchFamily="2" charset="-122"/>
              </a:rPr>
              <a:t>周志华</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机器学习</a:t>
            </a:r>
            <a:r>
              <a:rPr lang="en-US" altLang="zh-CN" kern="100" dirty="0">
                <a:latin typeface="Times New Roman" panose="02020603050405020304" pitchFamily="18" charset="0"/>
                <a:ea typeface="宋体" panose="02010600030101010101" pitchFamily="2" charset="-122"/>
              </a:rPr>
              <a:t>[M].</a:t>
            </a:r>
            <a:r>
              <a:rPr lang="zh-CN" altLang="zh-CN" kern="100" dirty="0">
                <a:latin typeface="Times New Roman" panose="02020603050405020304" pitchFamily="18" charset="0"/>
                <a:ea typeface="宋体" panose="02010600030101010101" pitchFamily="2" charset="-122"/>
              </a:rPr>
              <a:t>清华大学出版社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,2016.</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11"/>
            </a:pPr>
            <a:r>
              <a:rPr lang="en-US" altLang="zh-CN" kern="100" dirty="0" err="1">
                <a:latin typeface="Times New Roman" panose="02020603050405020304" pitchFamily="18" charset="0"/>
                <a:ea typeface="宋体" panose="02010600030101010101" pitchFamily="2" charset="-122"/>
              </a:rPr>
              <a:t>bonelee.GAN</a:t>
            </a:r>
            <a:r>
              <a:rPr lang="zh-CN" altLang="zh-CN" kern="100" dirty="0">
                <a:latin typeface="Times New Roman" panose="02020603050405020304" pitchFamily="18" charset="0"/>
                <a:ea typeface="宋体" panose="02010600030101010101" pitchFamily="2" charset="-122"/>
              </a:rPr>
              <a:t>的原理入门</a:t>
            </a:r>
            <a:r>
              <a:rPr lang="en-US" altLang="zh-CN" kern="100" dirty="0">
                <a:latin typeface="Times New Roman" panose="02020603050405020304" pitchFamily="18" charset="0"/>
                <a:ea typeface="宋体" panose="02010600030101010101" pitchFamily="2" charset="-122"/>
              </a:rPr>
              <a:t>[EB/OL].https://www.cnblogs.com/bonelee/p/9166084.html,2018-6-11.</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11"/>
            </a:pPr>
            <a:r>
              <a:rPr lang="zh-CN" altLang="zh-CN" kern="100" dirty="0">
                <a:latin typeface="Times New Roman" panose="02020603050405020304" pitchFamily="18" charset="0"/>
                <a:ea typeface="宋体" panose="02010600030101010101" pitchFamily="2" charset="-122"/>
              </a:rPr>
              <a:t>博文视点</a:t>
            </a:r>
            <a:r>
              <a:rPr lang="en-US" altLang="zh-CN" kern="100" dirty="0">
                <a:latin typeface="Times New Roman" panose="02020603050405020304" pitchFamily="18" charset="0"/>
                <a:ea typeface="宋体" panose="02010600030101010101" pitchFamily="2" charset="-122"/>
              </a:rPr>
              <a:t>.GAN</a:t>
            </a:r>
            <a:r>
              <a:rPr lang="zh-CN" altLang="zh-CN" kern="100" dirty="0">
                <a:latin typeface="Times New Roman" panose="02020603050405020304" pitchFamily="18" charset="0"/>
                <a:ea typeface="宋体" panose="02010600030101010101" pitchFamily="2" charset="-122"/>
              </a:rPr>
              <a:t>：实战生成对抗网络</a:t>
            </a:r>
            <a:r>
              <a:rPr lang="en-US" altLang="zh-CN" kern="100" dirty="0">
                <a:latin typeface="Times New Roman" panose="02020603050405020304" pitchFamily="18" charset="0"/>
                <a:ea typeface="宋体" panose="02010600030101010101" pitchFamily="2" charset="-122"/>
              </a:rPr>
              <a:t>[M].</a:t>
            </a:r>
            <a:r>
              <a:rPr lang="zh-CN" altLang="zh-CN" kern="100" dirty="0">
                <a:latin typeface="Times New Roman" panose="02020603050405020304" pitchFamily="18" charset="0"/>
                <a:ea typeface="宋体" panose="02010600030101010101" pitchFamily="2" charset="-122"/>
              </a:rPr>
              <a:t>电子工业出版社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,2018.</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11"/>
            </a:pPr>
            <a:r>
              <a:rPr lang="en-US" altLang="zh-CN" kern="100" dirty="0" err="1">
                <a:latin typeface="Times New Roman" panose="02020603050405020304" pitchFamily="18" charset="0"/>
                <a:ea typeface="宋体" panose="02010600030101010101" pitchFamily="2" charset="-122"/>
              </a:rPr>
              <a:t>lqfarmer</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历史最全</a:t>
            </a:r>
            <a:r>
              <a:rPr lang="en-US" altLang="zh-CN" kern="100" dirty="0">
                <a:latin typeface="Times New Roman" panose="02020603050405020304" pitchFamily="18" charset="0"/>
                <a:ea typeface="宋体" panose="02010600030101010101" pitchFamily="2" charset="-122"/>
              </a:rPr>
              <a:t>GAN</a:t>
            </a:r>
            <a:r>
              <a:rPr lang="zh-CN" altLang="zh-CN" kern="100" dirty="0">
                <a:latin typeface="Times New Roman" panose="02020603050405020304" pitchFamily="18" charset="0"/>
                <a:ea typeface="宋体" panose="02010600030101010101" pitchFamily="2" charset="-122"/>
              </a:rPr>
              <a:t>网络及其各种变体整理</a:t>
            </a:r>
            <a:r>
              <a:rPr lang="en-US" altLang="zh-CN" kern="100" dirty="0">
                <a:latin typeface="Times New Roman" panose="02020603050405020304" pitchFamily="18" charset="0"/>
                <a:ea typeface="宋体" panose="02010600030101010101" pitchFamily="2" charset="-122"/>
              </a:rPr>
              <a:t>[EB/OL].https://zhuanlan.zhihu.com/p/34016536,2018-2-26.</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11"/>
            </a:pPr>
            <a:r>
              <a:rPr lang="en-US" altLang="zh-CN" kern="100" dirty="0">
                <a:latin typeface="Times New Roman" panose="02020603050405020304" pitchFamily="18" charset="0"/>
                <a:ea typeface="宋体" panose="02010600030101010101" pitchFamily="2" charset="-122"/>
              </a:rPr>
              <a:t>Radford, A., Metz, L. and </a:t>
            </a:r>
            <a:r>
              <a:rPr lang="en-US" altLang="zh-CN" kern="100" dirty="0" err="1">
                <a:latin typeface="Times New Roman" panose="02020603050405020304" pitchFamily="18" charset="0"/>
                <a:ea typeface="宋体" panose="02010600030101010101" pitchFamily="2" charset="-122"/>
              </a:rPr>
              <a:t>Chintala</a:t>
            </a:r>
            <a:r>
              <a:rPr lang="en-US" altLang="zh-CN" kern="100" dirty="0">
                <a:latin typeface="Times New Roman" panose="02020603050405020304" pitchFamily="18" charset="0"/>
                <a:ea typeface="宋体" panose="02010600030101010101" pitchFamily="2" charset="-122"/>
              </a:rPr>
              <a:t>, S. (2015). Unsupervised Representation Learning With Deep Convolutional Generative Adversarial Networks. arXiv:1511.06434.</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11"/>
            </a:pPr>
            <a:r>
              <a:rPr lang="zh-CN" altLang="zh-CN" kern="100" dirty="0">
                <a:latin typeface="Times New Roman" panose="02020603050405020304" pitchFamily="18" charset="0"/>
                <a:ea typeface="宋体" panose="02010600030101010101" pitchFamily="2" charset="-122"/>
              </a:rPr>
              <a:t>伊恩·古德费洛</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rPr>
              <a:t>约书亚·本吉奥</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rPr>
              <a:t>亚伦·库维尔</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深度学习</a:t>
            </a:r>
            <a:r>
              <a:rPr lang="en-US" altLang="zh-CN" kern="100" dirty="0">
                <a:latin typeface="Times New Roman" panose="02020603050405020304" pitchFamily="18" charset="0"/>
                <a:ea typeface="宋体" panose="02010600030101010101" pitchFamily="2" charset="-122"/>
              </a:rPr>
              <a:t>[M].</a:t>
            </a:r>
            <a:r>
              <a:rPr lang="zh-CN" altLang="zh-CN" kern="100" dirty="0">
                <a:latin typeface="Times New Roman" panose="02020603050405020304" pitchFamily="18" charset="0"/>
                <a:ea typeface="宋体" panose="02010600030101010101" pitchFamily="2" charset="-122"/>
              </a:rPr>
              <a:t>人民邮电出版社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,2017.</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11"/>
            </a:pPr>
            <a:r>
              <a:rPr lang="en-US" altLang="zh-CN" kern="100" dirty="0" err="1">
                <a:latin typeface="Times New Roman" panose="02020603050405020304" pitchFamily="18" charset="0"/>
                <a:ea typeface="宋体" panose="02010600030101010101" pitchFamily="2" charset="-122"/>
              </a:rPr>
              <a:t>Arjovsky</a:t>
            </a:r>
            <a:r>
              <a:rPr lang="en-US" altLang="zh-CN" kern="100" dirty="0">
                <a:latin typeface="Times New Roman" panose="02020603050405020304" pitchFamily="18" charset="0"/>
                <a:ea typeface="宋体" panose="02010600030101010101" pitchFamily="2" charset="-122"/>
              </a:rPr>
              <a:t>, M., </a:t>
            </a:r>
            <a:r>
              <a:rPr lang="en-US" altLang="zh-CN" kern="100" dirty="0" err="1">
                <a:latin typeface="Times New Roman" panose="02020603050405020304" pitchFamily="18" charset="0"/>
                <a:ea typeface="宋体" panose="02010600030101010101" pitchFamily="2" charset="-122"/>
              </a:rPr>
              <a:t>Chintala</a:t>
            </a:r>
            <a:r>
              <a:rPr lang="en-US" altLang="zh-CN" kern="100" dirty="0">
                <a:latin typeface="Times New Roman" panose="02020603050405020304" pitchFamily="18" charset="0"/>
                <a:ea typeface="宋体" panose="02010600030101010101" pitchFamily="2" charset="-122"/>
              </a:rPr>
              <a:t>, S. and </a:t>
            </a:r>
            <a:r>
              <a:rPr lang="en-US" altLang="zh-CN" kern="100" dirty="0" err="1">
                <a:latin typeface="Times New Roman" panose="02020603050405020304" pitchFamily="18" charset="0"/>
                <a:ea typeface="宋体" panose="02010600030101010101" pitchFamily="2" charset="-122"/>
              </a:rPr>
              <a:t>Bottou</a:t>
            </a:r>
            <a:r>
              <a:rPr lang="en-US" altLang="zh-CN" kern="100" dirty="0">
                <a:latin typeface="Times New Roman" panose="02020603050405020304" pitchFamily="18" charset="0"/>
                <a:ea typeface="宋体" panose="02010600030101010101" pitchFamily="2" charset="-122"/>
              </a:rPr>
              <a:t>, L. (2017). Wasserstein GAN. arXiv:1701.07875.</a:t>
            </a: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8130126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792D49D-E604-44C6-842D-53406D886EFD}"/>
              </a:ext>
            </a:extLst>
          </p:cNvPr>
          <p:cNvSpPr/>
          <p:nvPr/>
        </p:nvSpPr>
        <p:spPr>
          <a:xfrm>
            <a:off x="857250" y="869377"/>
            <a:ext cx="10477500" cy="5119246"/>
          </a:xfrm>
          <a:prstGeom prst="rect">
            <a:avLst/>
          </a:prstGeom>
        </p:spPr>
        <p:txBody>
          <a:bodyPr wrap="square">
            <a:spAutoFit/>
          </a:bodyPr>
          <a:lstStyle/>
          <a:p>
            <a:pPr marL="342900" lvl="0" indent="-342900" algn="just" latinLnBrk="1">
              <a:lnSpc>
                <a:spcPct val="150000"/>
              </a:lnSpc>
              <a:spcAft>
                <a:spcPts val="0"/>
              </a:spcAft>
              <a:buFont typeface="+mj-lt"/>
              <a:buAutoNum type="arabicPeriod" startAt="21"/>
            </a:pPr>
            <a:r>
              <a:rPr lang="zh-CN" altLang="zh-CN" kern="100" dirty="0">
                <a:latin typeface="Times New Roman" panose="02020603050405020304" pitchFamily="18" charset="0"/>
                <a:ea typeface="宋体" panose="02010600030101010101" pitchFamily="2" charset="-122"/>
              </a:rPr>
              <a:t>郑华滨</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令人拍案叫绝的</a:t>
            </a:r>
            <a:r>
              <a:rPr lang="en-US" altLang="zh-CN" kern="100" dirty="0">
                <a:latin typeface="Times New Roman" panose="02020603050405020304" pitchFamily="18" charset="0"/>
                <a:ea typeface="宋体" panose="02010600030101010101" pitchFamily="2" charset="-122"/>
              </a:rPr>
              <a:t>Wasserstein GAN[EB/OL].https://zhuanlan.zhihu.com/p/25071913,2017-2-5.</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21"/>
            </a:pPr>
            <a:r>
              <a:rPr lang="en-US" altLang="zh-CN" kern="100" dirty="0">
                <a:latin typeface="Times New Roman" panose="02020603050405020304" pitchFamily="18" charset="0"/>
                <a:ea typeface="宋体" panose="02010600030101010101" pitchFamily="2" charset="-122"/>
              </a:rPr>
              <a:t>J. Zhu, T. Park, P. Isola and A. A. </a:t>
            </a:r>
            <a:r>
              <a:rPr lang="en-US" altLang="zh-CN" kern="100" dirty="0" err="1">
                <a:latin typeface="Times New Roman" panose="02020603050405020304" pitchFamily="18" charset="0"/>
                <a:ea typeface="宋体" panose="02010600030101010101" pitchFamily="2" charset="-122"/>
              </a:rPr>
              <a:t>Efros</a:t>
            </a:r>
            <a:r>
              <a:rPr lang="en-US" altLang="zh-CN" kern="100" dirty="0">
                <a:latin typeface="Times New Roman" panose="02020603050405020304" pitchFamily="18" charset="0"/>
                <a:ea typeface="宋体" panose="02010600030101010101" pitchFamily="2" charset="-122"/>
              </a:rPr>
              <a:t>, "Unpaired Image-to-Image Translation Using Cycle-Consistent Adversarial Networks," 2017 IEEE International Conference on Computer Vision (ICCV), Venice, 2017, pp. 2242-2251.</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21"/>
            </a:pPr>
            <a:r>
              <a:rPr lang="en-US" altLang="zh-CN" kern="100" dirty="0">
                <a:latin typeface="Times New Roman" panose="02020603050405020304" pitchFamily="18" charset="0"/>
                <a:ea typeface="宋体" panose="02010600030101010101" pitchFamily="2" charset="-122"/>
              </a:rPr>
              <a:t>Mirza, M. and </a:t>
            </a:r>
            <a:r>
              <a:rPr lang="en-US" altLang="zh-CN" kern="100" dirty="0" err="1">
                <a:latin typeface="Times New Roman" panose="02020603050405020304" pitchFamily="18" charset="0"/>
                <a:ea typeface="宋体" panose="02010600030101010101" pitchFamily="2" charset="-122"/>
              </a:rPr>
              <a:t>Osindero</a:t>
            </a:r>
            <a:r>
              <a:rPr lang="en-US" altLang="zh-CN" kern="100" dirty="0">
                <a:latin typeface="Times New Roman" panose="02020603050405020304" pitchFamily="18" charset="0"/>
                <a:ea typeface="宋体" panose="02010600030101010101" pitchFamily="2" charset="-122"/>
              </a:rPr>
              <a:t>, S. (2014). Conditional Generative Adversarial Nets. arXiv:1411.1784.</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21"/>
            </a:pPr>
            <a:r>
              <a:rPr lang="en-US" altLang="zh-CN" kern="100" dirty="0" err="1">
                <a:latin typeface="Times New Roman" panose="02020603050405020304" pitchFamily="18" charset="0"/>
                <a:ea typeface="宋体" panose="02010600030101010101" pitchFamily="2" charset="-122"/>
              </a:rPr>
              <a:t>SSDFans</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深入浅出</a:t>
            </a:r>
            <a:r>
              <a:rPr lang="en-US" altLang="zh-CN" kern="100" dirty="0">
                <a:latin typeface="Times New Roman" panose="02020603050405020304" pitchFamily="18" charset="0"/>
                <a:ea typeface="宋体" panose="02010600030101010101" pitchFamily="2" charset="-122"/>
              </a:rPr>
              <a:t>SSD[M].</a:t>
            </a:r>
            <a:r>
              <a:rPr lang="zh-CN" altLang="zh-CN" kern="100" dirty="0">
                <a:latin typeface="Times New Roman" panose="02020603050405020304" pitchFamily="18" charset="0"/>
                <a:ea typeface="宋体" panose="02010600030101010101" pitchFamily="2" charset="-122"/>
              </a:rPr>
              <a:t>机械工业出版社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,2018.</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21"/>
            </a:pPr>
            <a:r>
              <a:rPr lang="zh-CN" altLang="zh-CN" kern="100" dirty="0">
                <a:latin typeface="Times New Roman" panose="02020603050405020304" pitchFamily="18" charset="0"/>
                <a:ea typeface="宋体" panose="02010600030101010101" pitchFamily="2" charset="-122"/>
              </a:rPr>
              <a:t>郑泽宇</a:t>
            </a: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rPr>
              <a:t>顾思宇</a:t>
            </a:r>
            <a:r>
              <a:rPr lang="en-US" altLang="zh-CN" kern="100" dirty="0">
                <a:latin typeface="Times New Roman" panose="02020603050405020304" pitchFamily="18" charset="0"/>
                <a:ea typeface="宋体" panose="02010600030101010101" pitchFamily="2" charset="-122"/>
              </a:rPr>
              <a:t>.</a:t>
            </a:r>
            <a:r>
              <a:rPr lang="en-US" altLang="zh-CN" kern="100" dirty="0" err="1">
                <a:latin typeface="Times New Roman" panose="02020603050405020304" pitchFamily="18" charset="0"/>
                <a:ea typeface="宋体" panose="02010600030101010101" pitchFamily="2" charset="-122"/>
              </a:rPr>
              <a:t>Tensorflow</a:t>
            </a:r>
            <a:r>
              <a:rPr lang="zh-CN" altLang="zh-CN" kern="100" dirty="0">
                <a:latin typeface="Times New Roman" panose="02020603050405020304" pitchFamily="18" charset="0"/>
                <a:ea typeface="宋体" panose="02010600030101010101" pitchFamily="2" charset="-122"/>
              </a:rPr>
              <a:t>：实战</a:t>
            </a:r>
            <a:r>
              <a:rPr lang="en-US" altLang="zh-CN" kern="100" dirty="0">
                <a:latin typeface="Times New Roman" panose="02020603050405020304" pitchFamily="18" charset="0"/>
                <a:ea typeface="宋体" panose="02010600030101010101" pitchFamily="2" charset="-122"/>
              </a:rPr>
              <a:t>Google</a:t>
            </a:r>
            <a:r>
              <a:rPr lang="zh-CN" altLang="zh-CN" kern="100" dirty="0">
                <a:latin typeface="Times New Roman" panose="02020603050405020304" pitchFamily="18" charset="0"/>
                <a:ea typeface="宋体" panose="02010600030101010101" pitchFamily="2" charset="-122"/>
              </a:rPr>
              <a:t>深度学习框架</a:t>
            </a:r>
            <a:r>
              <a:rPr lang="en-US" altLang="zh-CN" kern="100" dirty="0">
                <a:latin typeface="Times New Roman" panose="02020603050405020304" pitchFamily="18" charset="0"/>
                <a:ea typeface="宋体" panose="02010600030101010101" pitchFamily="2" charset="-122"/>
              </a:rPr>
              <a:t>[M].</a:t>
            </a:r>
            <a:r>
              <a:rPr lang="zh-CN" altLang="zh-CN" kern="100" dirty="0">
                <a:latin typeface="Times New Roman" panose="02020603050405020304" pitchFamily="18" charset="0"/>
                <a:ea typeface="宋体" panose="02010600030101010101" pitchFamily="2" charset="-122"/>
              </a:rPr>
              <a:t>电子工业出版社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,2017.</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21"/>
            </a:pPr>
            <a:r>
              <a:rPr lang="zh-CN" altLang="zh-CN" kern="100" dirty="0">
                <a:latin typeface="Times New Roman" panose="02020603050405020304" pitchFamily="18" charset="0"/>
                <a:ea typeface="宋体" panose="02010600030101010101" pitchFamily="2" charset="-122"/>
              </a:rPr>
              <a:t>陈云</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深度学习框架</a:t>
            </a:r>
            <a:r>
              <a:rPr lang="en-US" altLang="zh-CN" kern="100" dirty="0" err="1">
                <a:latin typeface="Times New Roman" panose="02020603050405020304" pitchFamily="18" charset="0"/>
                <a:ea typeface="宋体" panose="02010600030101010101" pitchFamily="2" charset="-122"/>
              </a:rPr>
              <a:t>PyTorch</a:t>
            </a:r>
            <a:r>
              <a:rPr lang="zh-CN" altLang="zh-CN" kern="100" dirty="0">
                <a:latin typeface="Times New Roman" panose="02020603050405020304" pitchFamily="18" charset="0"/>
                <a:ea typeface="宋体" panose="02010600030101010101" pitchFamily="2" charset="-122"/>
              </a:rPr>
              <a:t>：入门与实践</a:t>
            </a:r>
            <a:r>
              <a:rPr lang="en-US" altLang="zh-CN" kern="100" dirty="0">
                <a:latin typeface="Times New Roman" panose="02020603050405020304" pitchFamily="18" charset="0"/>
                <a:ea typeface="宋体" panose="02010600030101010101" pitchFamily="2" charset="-122"/>
              </a:rPr>
              <a:t>[M].</a:t>
            </a:r>
            <a:r>
              <a:rPr lang="zh-CN" altLang="zh-CN" kern="100" dirty="0">
                <a:latin typeface="Times New Roman" panose="02020603050405020304" pitchFamily="18" charset="0"/>
                <a:ea typeface="宋体" panose="02010600030101010101" pitchFamily="2" charset="-122"/>
              </a:rPr>
              <a:t>电子工业出版社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,2018.</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21"/>
            </a:pPr>
            <a:r>
              <a:rPr lang="en-US" altLang="zh-CN" kern="100" dirty="0">
                <a:latin typeface="Times New Roman" panose="02020603050405020304" pitchFamily="18" charset="0"/>
                <a:ea typeface="宋体" panose="02010600030101010101" pitchFamily="2" charset="-122"/>
              </a:rPr>
              <a:t>Vishnu </a:t>
            </a:r>
            <a:r>
              <a:rPr lang="en-US" altLang="zh-CN" kern="100" dirty="0" err="1">
                <a:latin typeface="Times New Roman" panose="02020603050405020304" pitchFamily="18" charset="0"/>
                <a:ea typeface="宋体" panose="02010600030101010101" pitchFamily="2" charset="-122"/>
              </a:rPr>
              <a:t>Subramanian.PyTorch</a:t>
            </a:r>
            <a:r>
              <a:rPr lang="zh-CN" altLang="zh-CN" kern="100" dirty="0">
                <a:latin typeface="Times New Roman" panose="02020603050405020304" pitchFamily="18" charset="0"/>
                <a:ea typeface="宋体" panose="02010600030101010101" pitchFamily="2" charset="-122"/>
              </a:rPr>
              <a:t>深度学习</a:t>
            </a:r>
            <a:r>
              <a:rPr lang="en-US" altLang="zh-CN" kern="100" dirty="0">
                <a:latin typeface="Times New Roman" panose="02020603050405020304" pitchFamily="18" charset="0"/>
                <a:ea typeface="宋体" panose="02010600030101010101" pitchFamily="2" charset="-122"/>
              </a:rPr>
              <a:t>[M].</a:t>
            </a:r>
            <a:r>
              <a:rPr lang="zh-CN" altLang="zh-CN" kern="100" dirty="0">
                <a:latin typeface="Times New Roman" panose="02020603050405020304" pitchFamily="18" charset="0"/>
                <a:ea typeface="宋体" panose="02010600030101010101" pitchFamily="2" charset="-122"/>
              </a:rPr>
              <a:t>人民邮电出版社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,2019.</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21"/>
            </a:pPr>
            <a:r>
              <a:rPr lang="en-US" altLang="zh-CN" kern="100" dirty="0">
                <a:latin typeface="Times New Roman" panose="02020603050405020304" pitchFamily="18" charset="0"/>
                <a:ea typeface="宋体" panose="02010600030101010101" pitchFamily="2" charset="-122"/>
              </a:rPr>
              <a:t>Eric </a:t>
            </a:r>
            <a:r>
              <a:rPr lang="en-US" altLang="zh-CN" kern="100" dirty="0" err="1">
                <a:latin typeface="Times New Roman" panose="02020603050405020304" pitchFamily="18" charset="0"/>
                <a:ea typeface="宋体" panose="02010600030101010101" pitchFamily="2" charset="-122"/>
              </a:rPr>
              <a:t>Matthes</a:t>
            </a:r>
            <a:r>
              <a:rPr lang="en-US" altLang="zh-CN" kern="100" dirty="0">
                <a:latin typeface="Times New Roman" panose="02020603050405020304" pitchFamily="18" charset="0"/>
                <a:ea typeface="宋体" panose="02010600030101010101" pitchFamily="2" charset="-122"/>
              </a:rPr>
              <a:t>. Python</a:t>
            </a:r>
            <a:r>
              <a:rPr lang="zh-CN" altLang="zh-CN" kern="100" dirty="0">
                <a:latin typeface="Times New Roman" panose="02020603050405020304" pitchFamily="18" charset="0"/>
                <a:ea typeface="宋体" panose="02010600030101010101" pitchFamily="2" charset="-122"/>
              </a:rPr>
              <a:t>编程</a:t>
            </a:r>
            <a:r>
              <a:rPr lang="en-US" altLang="zh-CN" kern="100" dirty="0">
                <a:latin typeface="Times New Roman" panose="02020603050405020304" pitchFamily="18" charset="0"/>
                <a:ea typeface="宋体" panose="02010600030101010101" pitchFamily="2" charset="-122"/>
              </a:rPr>
              <a:t>[M].</a:t>
            </a:r>
            <a:r>
              <a:rPr lang="zh-CN" altLang="zh-CN" kern="100" dirty="0">
                <a:latin typeface="Times New Roman" panose="02020603050405020304" pitchFamily="18" charset="0"/>
                <a:ea typeface="宋体" panose="02010600030101010101" pitchFamily="2" charset="-122"/>
              </a:rPr>
              <a:t>人民邮电出版社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,2016.</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21"/>
            </a:pPr>
            <a:r>
              <a:rPr lang="en-US" altLang="zh-CN" kern="100" dirty="0">
                <a:latin typeface="Times New Roman" panose="02020603050405020304" pitchFamily="18" charset="0"/>
                <a:ea typeface="宋体" panose="02010600030101010101" pitchFamily="2" charset="-122"/>
              </a:rPr>
              <a:t>Wesley J. Chun. Python</a:t>
            </a:r>
            <a:r>
              <a:rPr lang="zh-CN" altLang="zh-CN" kern="100" dirty="0">
                <a:latin typeface="Times New Roman" panose="02020603050405020304" pitchFamily="18" charset="0"/>
                <a:ea typeface="宋体" panose="02010600030101010101" pitchFamily="2" charset="-122"/>
              </a:rPr>
              <a:t>核心编程</a:t>
            </a:r>
            <a:r>
              <a:rPr lang="en-US" altLang="zh-CN" kern="100" dirty="0">
                <a:latin typeface="Times New Roman" panose="02020603050405020304" pitchFamily="18" charset="0"/>
                <a:ea typeface="宋体" panose="02010600030101010101" pitchFamily="2" charset="-122"/>
              </a:rPr>
              <a:t>[M].</a:t>
            </a:r>
            <a:r>
              <a:rPr lang="zh-CN" altLang="zh-CN" kern="100" dirty="0">
                <a:latin typeface="Times New Roman" panose="02020603050405020304" pitchFamily="18" charset="0"/>
                <a:ea typeface="宋体" panose="02010600030101010101" pitchFamily="2" charset="-122"/>
              </a:rPr>
              <a:t>人民邮电出版社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,2008.</a:t>
            </a:r>
            <a:endParaRPr lang="zh-CN" altLang="zh-CN" kern="100" dirty="0">
              <a:latin typeface="Times New Roman" panose="02020603050405020304" pitchFamily="18" charset="0"/>
              <a:ea typeface="宋体" panose="02010600030101010101" pitchFamily="2" charset="-122"/>
            </a:endParaRPr>
          </a:p>
          <a:p>
            <a:pPr marL="342900" lvl="0" indent="-342900" algn="just" latinLnBrk="1">
              <a:lnSpc>
                <a:spcPct val="150000"/>
              </a:lnSpc>
              <a:spcAft>
                <a:spcPts val="0"/>
              </a:spcAft>
              <a:buFont typeface="+mj-lt"/>
              <a:buAutoNum type="arabicPeriod" startAt="21"/>
            </a:pPr>
            <a:r>
              <a:rPr lang="en-US" altLang="zh-CN" kern="100" dirty="0">
                <a:latin typeface="Times New Roman" panose="02020603050405020304" pitchFamily="18" charset="0"/>
                <a:ea typeface="宋体" panose="02010600030101010101" pitchFamily="2" charset="-122"/>
              </a:rPr>
              <a:t>Ben </a:t>
            </a:r>
            <a:r>
              <a:rPr lang="en-US" altLang="zh-CN" kern="100" dirty="0" err="1">
                <a:latin typeface="Times New Roman" panose="02020603050405020304" pitchFamily="18" charset="0"/>
                <a:ea typeface="宋体" panose="02010600030101010101" pitchFamily="2" charset="-122"/>
              </a:rPr>
              <a:t>Forta.MySQL</a:t>
            </a:r>
            <a:r>
              <a:rPr lang="zh-CN" altLang="zh-CN" kern="100" dirty="0">
                <a:latin typeface="Times New Roman" panose="02020603050405020304" pitchFamily="18" charset="0"/>
                <a:ea typeface="宋体" panose="02010600030101010101" pitchFamily="2" charset="-122"/>
              </a:rPr>
              <a:t>必知必会</a:t>
            </a:r>
            <a:r>
              <a:rPr lang="en-US" altLang="zh-CN" kern="100" dirty="0">
                <a:latin typeface="Times New Roman" panose="02020603050405020304" pitchFamily="18" charset="0"/>
                <a:ea typeface="宋体" panose="02010600030101010101" pitchFamily="2" charset="-122"/>
              </a:rPr>
              <a:t>[M].</a:t>
            </a:r>
            <a:r>
              <a:rPr lang="zh-CN" altLang="zh-CN" kern="100" dirty="0">
                <a:latin typeface="Times New Roman" panose="02020603050405020304" pitchFamily="18" charset="0"/>
                <a:ea typeface="宋体" panose="02010600030101010101" pitchFamily="2" charset="-122"/>
              </a:rPr>
              <a:t>人民邮电出版社</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北京</a:t>
            </a:r>
            <a:r>
              <a:rPr lang="en-US" altLang="zh-CN" kern="100" dirty="0">
                <a:latin typeface="Times New Roman" panose="02020603050405020304" pitchFamily="18" charset="0"/>
                <a:ea typeface="宋体" panose="02010600030101010101" pitchFamily="2" charset="-122"/>
              </a:rPr>
              <a:t>,2009.</a:t>
            </a: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35244409"/>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72703" y="1883659"/>
            <a:ext cx="4698723" cy="1446550"/>
          </a:xfrm>
          <a:prstGeom prst="rect">
            <a:avLst/>
          </a:prstGeom>
        </p:spPr>
        <p:txBody>
          <a:bodyPr wrap="none">
            <a:spAutoFit/>
          </a:bodyPr>
          <a:lstStyle/>
          <a:p>
            <a:pPr algn="ctr"/>
            <a:r>
              <a:rPr lang="zh-CN" altLang="en-US" sz="8800" b="1" dirty="0"/>
              <a:t>谢谢观看</a:t>
            </a:r>
            <a:endParaRPr lang="en-US" altLang="zh-CN" sz="8800" b="1" dirty="0"/>
          </a:p>
        </p:txBody>
      </p:sp>
      <p:sp>
        <p:nvSpPr>
          <p:cNvPr id="13" name="矩形 12"/>
          <p:cNvSpPr/>
          <p:nvPr/>
        </p:nvSpPr>
        <p:spPr>
          <a:xfrm>
            <a:off x="3107267" y="3330209"/>
            <a:ext cx="2683933" cy="54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rPr>
              <a:t>答辩人：孟嵩淼</a:t>
            </a:r>
            <a:endParaRPr lang="en-US" altLang="zh-CN" sz="1400" b="1" dirty="0">
              <a:solidFill>
                <a:schemeClr val="tx1"/>
              </a:solidFill>
            </a:endParaRPr>
          </a:p>
        </p:txBody>
      </p:sp>
      <p:sp>
        <p:nvSpPr>
          <p:cNvPr id="14" name="矩形 13"/>
          <p:cNvSpPr/>
          <p:nvPr/>
        </p:nvSpPr>
        <p:spPr>
          <a:xfrm>
            <a:off x="6427264" y="3330209"/>
            <a:ext cx="2683933" cy="54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rPr>
              <a:t>答辩时间：</a:t>
            </a:r>
            <a:r>
              <a:rPr lang="en-US" altLang="zh-CN" sz="1400" b="1" dirty="0">
                <a:solidFill>
                  <a:schemeClr val="tx1"/>
                </a:solidFill>
              </a:rPr>
              <a:t>2020</a:t>
            </a:r>
            <a:r>
              <a:rPr lang="zh-CN" altLang="en-US" sz="1400" b="1" dirty="0">
                <a:solidFill>
                  <a:schemeClr val="tx1"/>
                </a:solidFill>
              </a:rPr>
              <a:t>年</a:t>
            </a:r>
            <a:endParaRPr lang="en-US" altLang="zh-CN" sz="14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1553824"/>
            <a:ext cx="3057247" cy="523220"/>
          </a:xfrm>
          <a:prstGeom prst="rect">
            <a:avLst/>
          </a:prstGeom>
        </p:spPr>
        <p:txBody>
          <a:bodyPr wrap="none">
            <a:spAutoFit/>
          </a:bodyPr>
          <a:lstStyle/>
          <a:p>
            <a:r>
              <a:rPr lang="zh-CN" altLang="en-US" sz="2800" dirty="0"/>
              <a:t>闪存的大规模使用</a:t>
            </a:r>
          </a:p>
        </p:txBody>
      </p:sp>
      <p:sp>
        <p:nvSpPr>
          <p:cNvPr id="9" name="矩形 8"/>
          <p:cNvSpPr/>
          <p:nvPr/>
        </p:nvSpPr>
        <p:spPr>
          <a:xfrm>
            <a:off x="910633" y="2316612"/>
            <a:ext cx="6550312"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闪存是一种非易失性存储器，断电之后数据也不会丢失。其基本存储单元（</a:t>
            </a:r>
            <a:r>
              <a:rPr lang="en-US" altLang="zh-CN" dirty="0">
                <a:solidFill>
                  <a:schemeClr val="tx1">
                    <a:lumMod val="95000"/>
                    <a:lumOff val="5000"/>
                  </a:schemeClr>
                </a:solidFill>
                <a:latin typeface="微软雅黑" panose="020B0503020204020204" charset="-122"/>
                <a:ea typeface="微软雅黑" panose="020B0503020204020204" charset="-122"/>
              </a:rPr>
              <a:t>Cell</a:t>
            </a:r>
            <a:r>
              <a:rPr lang="zh-CN" altLang="en-US" dirty="0">
                <a:solidFill>
                  <a:schemeClr val="tx1">
                    <a:lumMod val="95000"/>
                    <a:lumOff val="5000"/>
                  </a:schemeClr>
                </a:solidFill>
                <a:latin typeface="微软雅黑" panose="020B0503020204020204" charset="-122"/>
                <a:ea typeface="微软雅黑" panose="020B0503020204020204" charset="-122"/>
              </a:rPr>
              <a:t>）是一种类</a:t>
            </a:r>
            <a:r>
              <a:rPr lang="en-US" altLang="zh-CN" dirty="0">
                <a:solidFill>
                  <a:schemeClr val="tx1">
                    <a:lumMod val="95000"/>
                    <a:lumOff val="5000"/>
                  </a:schemeClr>
                </a:solidFill>
                <a:latin typeface="微软雅黑" panose="020B0503020204020204" charset="-122"/>
                <a:ea typeface="微软雅黑" panose="020B0503020204020204" charset="-122"/>
              </a:rPr>
              <a:t>NMOS</a:t>
            </a:r>
            <a:r>
              <a:rPr lang="zh-CN" altLang="en-US" dirty="0">
                <a:solidFill>
                  <a:schemeClr val="tx1">
                    <a:lumMod val="95000"/>
                    <a:lumOff val="5000"/>
                  </a:schemeClr>
                </a:solidFill>
                <a:latin typeface="微软雅黑" panose="020B0503020204020204" charset="-122"/>
                <a:ea typeface="微软雅黑" panose="020B0503020204020204" charset="-122"/>
              </a:rPr>
              <a:t>的双层浮栅</a:t>
            </a:r>
            <a:r>
              <a:rPr lang="en-US" altLang="zh-CN" dirty="0">
                <a:solidFill>
                  <a:schemeClr val="tx1">
                    <a:lumMod val="95000"/>
                    <a:lumOff val="5000"/>
                  </a:schemeClr>
                </a:solidFill>
                <a:latin typeface="微软雅黑" panose="020B0503020204020204" charset="-122"/>
                <a:ea typeface="微软雅黑" panose="020B0503020204020204" charset="-122"/>
              </a:rPr>
              <a:t>MOS</a:t>
            </a:r>
            <a:r>
              <a:rPr lang="zh-CN" altLang="en-US" dirty="0">
                <a:solidFill>
                  <a:schemeClr val="tx1">
                    <a:lumMod val="95000"/>
                    <a:lumOff val="5000"/>
                  </a:schemeClr>
                </a:solidFill>
                <a:latin typeface="微软雅黑" panose="020B0503020204020204" charset="-122"/>
                <a:ea typeface="微软雅黑" panose="020B0503020204020204" charset="-122"/>
              </a:rPr>
              <a:t>管。这种科技主要用于一般性数据存储，以及在计算机与其他数字产品间交换传输数据，如储存卡、</a:t>
            </a:r>
            <a:r>
              <a:rPr lang="en-US" altLang="zh-CN" dirty="0">
                <a:solidFill>
                  <a:schemeClr val="tx1">
                    <a:lumMod val="95000"/>
                    <a:lumOff val="5000"/>
                  </a:schemeClr>
                </a:solidFill>
                <a:latin typeface="微软雅黑" panose="020B0503020204020204" charset="-122"/>
                <a:ea typeface="微软雅黑" panose="020B0503020204020204" charset="-122"/>
              </a:rPr>
              <a:t>U</a:t>
            </a:r>
            <a:r>
              <a:rPr lang="zh-CN" altLang="en-US" dirty="0">
                <a:solidFill>
                  <a:schemeClr val="tx1">
                    <a:lumMod val="95000"/>
                    <a:lumOff val="5000"/>
                  </a:schemeClr>
                </a:solidFill>
                <a:latin typeface="微软雅黑" panose="020B0503020204020204" charset="-122"/>
                <a:ea typeface="微软雅黑" panose="020B0503020204020204" charset="-122"/>
              </a:rPr>
              <a:t>盘和固态硬盘。</a:t>
            </a:r>
          </a:p>
        </p:txBody>
      </p:sp>
      <p:sp>
        <p:nvSpPr>
          <p:cNvPr id="10" name="矩形 9">
            <a:extLst>
              <a:ext uri="{FF2B5EF4-FFF2-40B4-BE49-F238E27FC236}">
                <a16:creationId xmlns:a16="http://schemas.microsoft.com/office/drawing/2014/main" id="{12FDFFD9-1220-425B-A0F2-A9DE33FF2941}"/>
              </a:ext>
            </a:extLst>
          </p:cNvPr>
          <p:cNvSpPr/>
          <p:nvPr/>
        </p:nvSpPr>
        <p:spPr>
          <a:xfrm>
            <a:off x="910633" y="3814266"/>
            <a:ext cx="6550312"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近年来，闪存因其高性能、低功耗等特点，逐渐替代磁记录成为主流存储器件。</a:t>
            </a:r>
          </a:p>
        </p:txBody>
      </p:sp>
      <p:pic>
        <p:nvPicPr>
          <p:cNvPr id="4" name="图片 3">
            <a:extLst>
              <a:ext uri="{FF2B5EF4-FFF2-40B4-BE49-F238E27FC236}">
                <a16:creationId xmlns:a16="http://schemas.microsoft.com/office/drawing/2014/main" id="{7FB78BF1-8256-49E4-8E6F-A0DA8B46B206}"/>
              </a:ext>
            </a:extLst>
          </p:cNvPr>
          <p:cNvPicPr>
            <a:picLocks noChangeAspect="1"/>
          </p:cNvPicPr>
          <p:nvPr/>
        </p:nvPicPr>
        <p:blipFill>
          <a:blip r:embed="rId3"/>
          <a:stretch>
            <a:fillRect/>
          </a:stretch>
        </p:blipFill>
        <p:spPr>
          <a:xfrm>
            <a:off x="910633" y="5026790"/>
            <a:ext cx="1440000" cy="1440000"/>
          </a:xfrm>
          <a:prstGeom prst="rect">
            <a:avLst/>
          </a:prstGeom>
        </p:spPr>
      </p:pic>
      <p:pic>
        <p:nvPicPr>
          <p:cNvPr id="12" name="图片 11">
            <a:extLst>
              <a:ext uri="{FF2B5EF4-FFF2-40B4-BE49-F238E27FC236}">
                <a16:creationId xmlns:a16="http://schemas.microsoft.com/office/drawing/2014/main" id="{8BE67D95-7F53-4BDD-81AD-5CEEBF3889B5}"/>
              </a:ext>
            </a:extLst>
          </p:cNvPr>
          <p:cNvPicPr>
            <a:picLocks noChangeAspect="1"/>
          </p:cNvPicPr>
          <p:nvPr/>
        </p:nvPicPr>
        <p:blipFill>
          <a:blip r:embed="rId4"/>
          <a:stretch>
            <a:fillRect/>
          </a:stretch>
        </p:blipFill>
        <p:spPr>
          <a:xfrm>
            <a:off x="2754142" y="5026790"/>
            <a:ext cx="2283638" cy="1440000"/>
          </a:xfrm>
          <a:prstGeom prst="rect">
            <a:avLst/>
          </a:prstGeom>
        </p:spPr>
      </p:pic>
      <p:pic>
        <p:nvPicPr>
          <p:cNvPr id="16" name="图片 15">
            <a:extLst>
              <a:ext uri="{FF2B5EF4-FFF2-40B4-BE49-F238E27FC236}">
                <a16:creationId xmlns:a16="http://schemas.microsoft.com/office/drawing/2014/main" id="{B22DE67D-7F03-4111-8183-8F4E0F1AD39A}"/>
              </a:ext>
            </a:extLst>
          </p:cNvPr>
          <p:cNvPicPr>
            <a:picLocks noChangeAspect="1"/>
          </p:cNvPicPr>
          <p:nvPr/>
        </p:nvPicPr>
        <p:blipFill>
          <a:blip r:embed="rId5"/>
          <a:stretch>
            <a:fillRect/>
          </a:stretch>
        </p:blipFill>
        <p:spPr>
          <a:xfrm>
            <a:off x="5441289" y="5091882"/>
            <a:ext cx="1951515" cy="144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1553824"/>
            <a:ext cx="3057247" cy="523220"/>
          </a:xfrm>
          <a:prstGeom prst="rect">
            <a:avLst/>
          </a:prstGeom>
        </p:spPr>
        <p:txBody>
          <a:bodyPr wrap="none">
            <a:spAutoFit/>
          </a:bodyPr>
          <a:lstStyle/>
          <a:p>
            <a:r>
              <a:rPr lang="zh-CN" altLang="en-US" sz="2800" dirty="0"/>
              <a:t>闪存的可靠性研究</a:t>
            </a:r>
          </a:p>
        </p:txBody>
      </p:sp>
      <p:sp>
        <p:nvSpPr>
          <p:cNvPr id="9" name="矩形 8"/>
          <p:cNvSpPr/>
          <p:nvPr/>
        </p:nvSpPr>
        <p:spPr>
          <a:xfrm>
            <a:off x="910633" y="2316612"/>
            <a:ext cx="6550312"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基于闪存的固态硬盘在数据存储市场广泛地受到欢迎，但底层的存储介质闪存却变得越来越不可靠。存储在闪存中的数据受到复杂的干扰条件而产生比特错误，深入理解其错误特性是闪存存储可靠性优化的基础。</a:t>
            </a:r>
          </a:p>
        </p:txBody>
      </p:sp>
      <p:sp>
        <p:nvSpPr>
          <p:cNvPr id="10" name="矩形 9">
            <a:extLst>
              <a:ext uri="{FF2B5EF4-FFF2-40B4-BE49-F238E27FC236}">
                <a16:creationId xmlns:a16="http://schemas.microsoft.com/office/drawing/2014/main" id="{12FDFFD9-1220-425B-A0F2-A9DE33FF2941}"/>
              </a:ext>
            </a:extLst>
          </p:cNvPr>
          <p:cNvSpPr/>
          <p:nvPr/>
        </p:nvSpPr>
        <p:spPr>
          <a:xfrm>
            <a:off x="910633" y="3909516"/>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闪存在运行过程中所产生的比特错误受到多种干扰条件的影响，如编程与擦除操作</a:t>
            </a:r>
            <a:r>
              <a:rPr lang="en-US" altLang="zh-CN" dirty="0">
                <a:solidFill>
                  <a:schemeClr val="tx1">
                    <a:lumMod val="95000"/>
                    <a:lumOff val="5000"/>
                  </a:schemeClr>
                </a:solidFill>
                <a:latin typeface="微软雅黑" panose="020B0503020204020204" charset="-122"/>
                <a:ea typeface="微软雅黑" panose="020B0503020204020204" charset="-122"/>
              </a:rPr>
              <a:t>(Program / Erase, P/E)</a:t>
            </a:r>
            <a:r>
              <a:rPr lang="zh-CN" altLang="en-US" dirty="0">
                <a:solidFill>
                  <a:schemeClr val="tx1">
                    <a:lumMod val="95000"/>
                    <a:lumOff val="5000"/>
                  </a:schemeClr>
                </a:solidFill>
                <a:latin typeface="微软雅黑" panose="020B0503020204020204" charset="-122"/>
                <a:ea typeface="微软雅黑" panose="020B0503020204020204" charset="-122"/>
              </a:rPr>
              <a:t>，保存时间，读写干扰等。</a:t>
            </a:r>
          </a:p>
        </p:txBody>
      </p:sp>
    </p:spTree>
    <p:extLst>
      <p:ext uri="{BB962C8B-B14F-4D97-AF65-F5344CB8AC3E}">
        <p14:creationId xmlns:p14="http://schemas.microsoft.com/office/powerpoint/2010/main" val="98215304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1553824"/>
            <a:ext cx="3416320" cy="523220"/>
          </a:xfrm>
          <a:prstGeom prst="rect">
            <a:avLst/>
          </a:prstGeom>
        </p:spPr>
        <p:txBody>
          <a:bodyPr wrap="none">
            <a:spAutoFit/>
          </a:bodyPr>
          <a:lstStyle/>
          <a:p>
            <a:r>
              <a:rPr lang="zh-CN" altLang="en-US" sz="2800" dirty="0"/>
              <a:t>闪存测试面临的问题</a:t>
            </a:r>
          </a:p>
        </p:txBody>
      </p:sp>
      <p:sp>
        <p:nvSpPr>
          <p:cNvPr id="9" name="矩形 8"/>
          <p:cNvSpPr/>
          <p:nvPr/>
        </p:nvSpPr>
        <p:spPr>
          <a:xfrm>
            <a:off x="910633" y="2316612"/>
            <a:ext cx="6550312"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闪存错误特性的采集往往基于真实的闪存测试平台，覆盖测试所有干扰条件组合，需要极高时间和空间开销。</a:t>
            </a:r>
          </a:p>
        </p:txBody>
      </p:sp>
      <p:sp>
        <p:nvSpPr>
          <p:cNvPr id="10" name="矩形 9">
            <a:extLst>
              <a:ext uri="{FF2B5EF4-FFF2-40B4-BE49-F238E27FC236}">
                <a16:creationId xmlns:a16="http://schemas.microsoft.com/office/drawing/2014/main" id="{12FDFFD9-1220-425B-A0F2-A9DE33FF2941}"/>
              </a:ext>
            </a:extLst>
          </p:cNvPr>
          <p:cNvSpPr/>
          <p:nvPr/>
        </p:nvSpPr>
        <p:spPr>
          <a:xfrm>
            <a:off x="910633" y="3293181"/>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例如</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周期测试需要模拟真实用户的数据磨损进度，设置合理的间隔时间，导致测试时间成本很高；数据保存时间的测试本身也很耗时，通常需要高温加速；</a:t>
            </a:r>
          </a:p>
        </p:txBody>
      </p:sp>
      <p:sp>
        <p:nvSpPr>
          <p:cNvPr id="7" name="矩形 6">
            <a:extLst>
              <a:ext uri="{FF2B5EF4-FFF2-40B4-BE49-F238E27FC236}">
                <a16:creationId xmlns:a16="http://schemas.microsoft.com/office/drawing/2014/main" id="{2C576A23-1E6B-4B06-A047-BBF96B0A8747}"/>
              </a:ext>
            </a:extLst>
          </p:cNvPr>
          <p:cNvSpPr/>
          <p:nvPr/>
        </p:nvSpPr>
        <p:spPr>
          <a:xfrm>
            <a:off x="910633" y="4629849"/>
            <a:ext cx="6550312"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对不同测试条件进行组合将会导致条件组合数暴增，给测试与数据收集工作带来困难。</a:t>
            </a:r>
          </a:p>
        </p:txBody>
      </p:sp>
    </p:spTree>
    <p:extLst>
      <p:ext uri="{BB962C8B-B14F-4D97-AF65-F5344CB8AC3E}">
        <p14:creationId xmlns:p14="http://schemas.microsoft.com/office/powerpoint/2010/main" val="160098579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TWO</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任务要求</a:t>
            </a:r>
          </a:p>
        </p:txBody>
      </p:sp>
      <p:sp>
        <p:nvSpPr>
          <p:cNvPr id="4" name="矩形 3"/>
          <p:cNvSpPr/>
          <p:nvPr/>
        </p:nvSpPr>
        <p:spPr>
          <a:xfrm>
            <a:off x="4889817" y="4139690"/>
            <a:ext cx="2412366"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1553824"/>
            <a:ext cx="2698175" cy="523220"/>
          </a:xfrm>
          <a:prstGeom prst="rect">
            <a:avLst/>
          </a:prstGeom>
        </p:spPr>
        <p:txBody>
          <a:bodyPr wrap="none">
            <a:spAutoFit/>
          </a:bodyPr>
          <a:lstStyle/>
          <a:p>
            <a:r>
              <a:rPr lang="zh-CN" altLang="en-US" sz="2800" dirty="0"/>
              <a:t>研究内容和意义</a:t>
            </a:r>
          </a:p>
        </p:txBody>
      </p:sp>
      <p:sp>
        <p:nvSpPr>
          <p:cNvPr id="9" name="矩形 8"/>
          <p:cNvSpPr/>
          <p:nvPr/>
        </p:nvSpPr>
        <p:spPr>
          <a:xfrm>
            <a:off x="910633" y="2305644"/>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本课题将基于生成对抗网络设计并实现一个闪存仿真器，用以仿真闪存的性能、可靠性等行为，支持不同干扰特性定量组合的闪存数据生成。</a:t>
            </a:r>
          </a:p>
        </p:txBody>
      </p:sp>
      <p:sp>
        <p:nvSpPr>
          <p:cNvPr id="11" name="矩形 10">
            <a:extLst>
              <a:ext uri="{FF2B5EF4-FFF2-40B4-BE49-F238E27FC236}">
                <a16:creationId xmlns:a16="http://schemas.microsoft.com/office/drawing/2014/main" id="{B4DF9500-7A96-4209-9CDC-98D293F40A88}"/>
              </a:ext>
            </a:extLst>
          </p:cNvPr>
          <p:cNvSpPr/>
          <p:nvPr/>
        </p:nvSpPr>
        <p:spPr>
          <a:xfrm>
            <a:off x="910633" y="3671800"/>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研究该课题的直接意义在于，它可以对不同测试条件进行定量组合，生成可媲美测试数据的结果，大大降低</a:t>
            </a:r>
            <a:r>
              <a:rPr lang="en-US" altLang="zh-CN" dirty="0">
                <a:solidFill>
                  <a:schemeClr val="tx1">
                    <a:lumMod val="95000"/>
                    <a:lumOff val="5000"/>
                  </a:schemeClr>
                </a:solidFill>
                <a:latin typeface="微软雅黑" panose="020B0503020204020204" charset="-122"/>
                <a:ea typeface="微软雅黑" panose="020B0503020204020204" charset="-122"/>
              </a:rPr>
              <a:t>3D</a:t>
            </a:r>
            <a:r>
              <a:rPr lang="zh-CN" altLang="en-US" dirty="0">
                <a:solidFill>
                  <a:schemeClr val="tx1">
                    <a:lumMod val="95000"/>
                    <a:lumOff val="5000"/>
                  </a:schemeClr>
                </a:solidFill>
                <a:latin typeface="微软雅黑" panose="020B0503020204020204" charset="-122"/>
                <a:ea typeface="微软雅黑" panose="020B0503020204020204" charset="-122"/>
              </a:rPr>
              <a:t>闪存测试的时间成本和空间成本。</a:t>
            </a:r>
          </a:p>
        </p:txBody>
      </p:sp>
    </p:spTree>
    <p:extLst>
      <p:ext uri="{BB962C8B-B14F-4D97-AF65-F5344CB8AC3E}">
        <p14:creationId xmlns:p14="http://schemas.microsoft.com/office/powerpoint/2010/main" val="131143771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1553824"/>
            <a:ext cx="2339102" cy="523220"/>
          </a:xfrm>
          <a:prstGeom prst="rect">
            <a:avLst/>
          </a:prstGeom>
        </p:spPr>
        <p:txBody>
          <a:bodyPr wrap="none">
            <a:spAutoFit/>
          </a:bodyPr>
          <a:lstStyle/>
          <a:p>
            <a:r>
              <a:rPr lang="zh-CN" altLang="en-US" sz="2800" dirty="0"/>
              <a:t>具体问题分析</a:t>
            </a:r>
          </a:p>
        </p:txBody>
      </p:sp>
      <p:sp>
        <p:nvSpPr>
          <p:cNvPr id="9" name="矩形 8"/>
          <p:cNvSpPr/>
          <p:nvPr/>
        </p:nvSpPr>
        <p:spPr>
          <a:xfrm>
            <a:off x="910633" y="2305644"/>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实现一个闪存错误率仿真器，它可以从真实数据中学习闪存错误特性；当以一定的条件组合输入仿真器后可产生媲美真实数据的生成数据。</a:t>
            </a:r>
          </a:p>
        </p:txBody>
      </p:sp>
      <p:pic>
        <p:nvPicPr>
          <p:cNvPr id="4" name="图片 3">
            <a:extLst>
              <a:ext uri="{FF2B5EF4-FFF2-40B4-BE49-F238E27FC236}">
                <a16:creationId xmlns:a16="http://schemas.microsoft.com/office/drawing/2014/main" id="{EAEAD1BA-E852-41EB-AB8A-73DB25B6E0FC}"/>
              </a:ext>
            </a:extLst>
          </p:cNvPr>
          <p:cNvPicPr>
            <a:picLocks noChangeAspect="1"/>
          </p:cNvPicPr>
          <p:nvPr/>
        </p:nvPicPr>
        <p:blipFill>
          <a:blip r:embed="rId3"/>
          <a:stretch>
            <a:fillRect/>
          </a:stretch>
        </p:blipFill>
        <p:spPr>
          <a:xfrm>
            <a:off x="763136" y="3629026"/>
            <a:ext cx="8396635" cy="2790824"/>
          </a:xfrm>
          <a:prstGeom prst="rect">
            <a:avLst/>
          </a:prstGeom>
        </p:spPr>
      </p:pic>
    </p:spTree>
    <p:extLst>
      <p:ext uri="{BB962C8B-B14F-4D97-AF65-F5344CB8AC3E}">
        <p14:creationId xmlns:p14="http://schemas.microsoft.com/office/powerpoint/2010/main" val="382937601"/>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26)"/>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599</TotalTime>
  <Words>3214</Words>
  <Application>Microsoft Office PowerPoint</Application>
  <PresentationFormat>宽屏</PresentationFormat>
  <Paragraphs>272</Paragraphs>
  <Slides>39</Slides>
  <Notes>38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微软雅黑</vt:lpstr>
      <vt:lpstr>微软雅黑 Light</vt:lpstr>
      <vt:lpstr>Arial</vt:lpstr>
      <vt:lpstr>Calibri</vt:lpstr>
      <vt:lpstr>Cambria Math</vt:lpstr>
      <vt:lpstr>Segoe UI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嵩淼 孟</cp:lastModifiedBy>
  <cp:revision>124</cp:revision>
  <dcterms:created xsi:type="dcterms:W3CDTF">2015-08-18T02:51:00Z</dcterms:created>
  <dcterms:modified xsi:type="dcterms:W3CDTF">2020-05-14T03:14:40Z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